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8" r:id="rId2"/>
    <p:sldId id="262" r:id="rId3"/>
    <p:sldId id="335" r:id="rId4"/>
    <p:sldId id="373" r:id="rId5"/>
    <p:sldId id="277" r:id="rId6"/>
    <p:sldId id="365" r:id="rId7"/>
    <p:sldId id="374" r:id="rId8"/>
    <p:sldId id="317" r:id="rId9"/>
    <p:sldId id="266" r:id="rId10"/>
    <p:sldId id="346" r:id="rId11"/>
    <p:sldId id="367" r:id="rId12"/>
    <p:sldId id="364"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5220" autoAdjust="0"/>
  </p:normalViewPr>
  <p:slideViewPr>
    <p:cSldViewPr snapToGrid="0">
      <p:cViewPr varScale="1">
        <p:scale>
          <a:sx n="89" d="100"/>
          <a:sy n="89" d="100"/>
        </p:scale>
        <p:origin x="81" y="12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3904" units="cm"/>
          <inkml:channel name="Y" type="integer" max="1800" units="cm"/>
          <inkml:channel name="T" type="integer" max="2.14748E9" units="dev"/>
        </inkml:traceFormat>
        <inkml:channelProperties>
          <inkml:channelProperty channel="X" name="resolution" value="129.27153" units="1/cm"/>
          <inkml:channelProperty channel="Y" name="resolution" value="95.74468" units="1/cm"/>
          <inkml:channelProperty channel="T" name="resolution" value="1" units="1/dev"/>
        </inkml:channelProperties>
      </inkml:inkSource>
      <inkml:timestamp xml:id="ts0" timeString="2021-09-14T12:42:07.698"/>
    </inkml:context>
    <inkml:brush xml:id="br0">
      <inkml:brushProperty name="width" value="0.05292" units="cm"/>
      <inkml:brushProperty name="height" value="0.05292" units="cm"/>
      <inkml:brushProperty name="color" value="#FF0000"/>
    </inkml:brush>
  </inkml:definitions>
  <inkml:trace contextRef="#ctx0" brushRef="#br0">6449 5457 0,'-33'-33'47,"0"33"-32,0 0-15,-33 0 16,33-33-16,0 33 16,-33-33-16,-34 0 15,1 33-15,33-33 16,0 0-16,33 33 15,-33 0-15,33 0 16,-1-33 47,-32 33-48,-33-34 1,33 34-16,33 0 0,0 0 15,0 0-15,0 0 16,0 0 0,-34-33-1,1 33 1,33 0-16,-33-33 16,33 33-16,0 0 15,0 0-15,0 0 16,0 0-1,0 0-15,-34 0 16,34 0-16,0 0 16,-33 0-16,33 0 15,0 0 1,-33 0 0,33 0-1,-33 0-15,-34 33 16,-164-33-1,165 0 1,66 0-16,0 0 16,-1 33-1,1 1 32,-33-34-31,66 33 15,-66 0-15,33 0-16,0-33 15,0 33-15,-33 0 16,33 0 0,0-33 15,-34 0-16,-32 33 1,33 0-16,0 0 0,0-33 16,0 33-16,33 0 15,-1-33-15,-32 66 16,66-32-16,-66 32 16,33-33-16,-33 0 15,33 33-15,-33-33 16,33 33-16,0-33 15,-67 33-15,34 34 16,-33 32 0,66-66-16,-33-33 15,33 0 1,-133 133 0,133-166-1,0 66-15,0-33 16,0 0-1,-66 66 1,33-33 0,-67 33-16,34-32 0,33 32 15,0-66-15,33 0 16,0 33-16,0-33 16,33 0-1,0 33-15,-33-33 16,33 1-16,-33 32 15,33-33-15,0 0 16,-34 33 0,34-33-16,0 33 31,0-33-31,0 33 16,0 166-1,-66-100-15,66 1 16,-33-1-16,0-33 15,33 33 1,0-66-16,0 67 16,0 32-16,66 0 15,0 166 1,-32-132-16,32-133 0,-33 33 16,-33-66-16,66 0 15,-66 33 1,33-33-1,0 0 1,-33 1 0,0-1-1,33 0 1,0 33 0,0 0-1,0-33-15,34 66 16,-34-33-16,33-33 15,-33 34-15,33-34 16,0 33 0,66 33-1,-99-33 1,34-66-16,-34 66 0,33-33 16,33 34-16,-33-34 15,0 33-15,0-66 16,1 0-16,-34 0 15,0 0-15,0 0 16,0 0 15,66 0-15,33 0-16,67 0 16,-1 0-1,-165 0-15,0-33 16,1 33-16,-1 0 15,66-33 17,397-100-1,-298 100-31,-98 0 0,-34 33 16,0 0-16,-33 0 15,0-33 1,66 33-1,-66 0-15,0 0 16,0 0-16,34 33 16,-34-33-1,33 33-15,-33 0 63,66-33-48,-66 33-15,66-33 16,-66 34-16,1-34 16,32 33-16,0 0 15,0-33-15,-33 33 16,33 0-16,-33 0 62,33 0-30,-33 0-32,1-33 15,-34 33-15,0 0 32,0 0-17,33 33-15,0 34 16,99 230-1,0-131-15,1-1 16,32 1-16,-33-133 16,-66-33-16,-33 33 15,1-66 17,32 33-32,-33 0 0,33 33 15,0-33-15,0 34 16,-33-34-1,33-33-15,-33 0 16,-33 33 15,497 99-15,-233-132 0,34 0-16,-34-66 15,-32 0-15,-67-34 16,-99 67-16,-66 0 15,33 33 48,1 0-47,32-33-1,-33 33 1,33 0-16,0 0 15,99 33-15,34-33 16,-34 0-16,34 0 16,-100 0-16,-66-33 15,99 0 1,-99 33 0,0-33-16,67 0 15,131 0 1,-99 33-16,34 0 15,-34 0-15,-66 0 16,0 0-16,-33 0 16,0 0 15,34 0-31,-34 0 0,99 0 16,199 66-1,-133-33-15,-99 0 16,-32 0-16,-34-33 15,0 0-15,0 0 63,0 0-63,0 0 31,0 0 32,0 0-63,33 0 15,-33 33 1,0-33-16,0 0 47,0 0-16,1-33-15,-68 33 890,1 0-890,0 0-1</inkml:trace>
  <inkml:trace contextRef="#ctx0" brushRef="#br0" timeOffset="3446.66">13328 12468 0,'0'-33'31,"33"33"16,1 0-16,32 0-15,-33 33-1,33-33-15,-33 0 16,66 0 0,-33 0 46,0 0-46,1 0-16,-34-33 15,0 33-15,0-33 63,33-66-48,0 99-15,-33-33 16,0 33-16,33-33 47,-32 0-31,32 0-16,0 0 15,0 33-15,-33 0 16,0 0-16,0 0 15,0-33 17,33 0-32,34-34 0,-1 34 15,0-33-15,-66 33 16,0 33-16,33 0 16,-33 0-16,34 0 15,-67-33 1,66 0-16,0 0 15,33-33-15,0 33 16,67-100 0,-133 133-1,0-66 48,-33 33-48,0 0-15,0-33 16,0 33-16,0 0 16,-66-33-16,66 33 15,-67-33-15,67 32 16,-33 1-16,0 0 16,0 33-1,0-33 1,0 0-1,0 0-15,0 0 0,-33 33 16,33-33-16,0 0 16,0 33-1,0-33-15,-34 0 0,34 33 16,0-33-16,-33 0 16,33 33-16,0 0 15,-33 0-15,33 0 16,0-34-1,0 34-15,0-33 16,-1 33 0,-32 0-16,33-33 15,-99 0 1,99 33 0,0 0-16,0 0 0,0 0 15,0 0 1,0 0-16,-34 0 15,1 0-15,-33 0 16,0 0-16,0 0 16,32-33-16,1 33 15,0-33 1,33 33-16,0 0 16,-66-66-1,0 33-15,32 33 16,-32 0-16,33 0 15,0-33 1,0 33-16,33 0 16,0-33-16,0 33 15,-67-33-15,34 0 16,0 0 0,-33-1-1,99 1 95,0 0-95,-33-66 1,0 0-16,0-100 15,-1 67 1,1-99 0,0 164-16,0 1 15,33 33-15,0-33 16,-66-165 0,66 131-1,-33 34-15,-33-33 16,33-33-1,-33 99-15,66-33 16,0 32 0,-33-32-16,0 33 15,-67-165 1,100 66 0,-66 32-16,33-65 15,-33 0 1,0 98-16,33 1 15,-33 0-15,33 0 16,-34-33 0,34-34-16,-33 100 0,33-33 15,-99-99 1,66 132 0,-34-66-1,67-1-15,-66-98 16,-66-1-16,32 1 15,-32 0-15,66 32 16,33 67-16,33 33 16,-33 0-16,32 33 15,-32-33-15,33 32 16,-66-65 0,33 66-16,-33-33 15,33 33-15,-1 0 16,1-33-1,0 66-15,-33-33 0,66 0 16,-33 0-16,-1 33 16,-32 0-16,-66-34 15,0 34-15,-34-33 16,-65 0 0,197 33-16,1 0 15,33-33-15,0 33 16,-33 0-16,-33 0 15,-67 0-15,1 0 16,-33 0-16,32-33 16,-32 0-16,32 33 15,1 0-15,33-33 16,66 33-16,-34-33 16,-32 33-16,-66-33 15,32 33-15,-65 0 16,-1 0-16,67 0 15,-34 0-15,100 0 16,33 0-16,33 0 16,0 0-16,0 0 15,0 0-15,0 0 16,-67 33-16,34-33 16,0 0-16,0 0 15,-33 0-15,33 0 16,0 0-16,-34 33 15,-263 99 17,197-66-32,-32 1 0,-34 32 15,1 33-15,32 33 16,1 1-16,-67-1 16,67-33-16,66-98 15,32 32-15,34-33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2021/9/14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在对话系统中，对话行为识别和情感分类是两个相关任务，能够帮助进行识别说话者的意图。其中，对话行为能够展示说话者显式的意图，而情感能展现说话者隐式的意图 </a:t>
            </a:r>
            <a:r>
              <a:rPr lang="en-US" altLang="zh-CN" dirty="0">
                <a:effectLst/>
              </a:rPr>
              <a:t>[1]</a:t>
            </a:r>
            <a:r>
              <a:rPr lang="zh-CN" altLang="en-US" dirty="0"/>
              <a:t>。 </a:t>
            </a:r>
          </a:p>
          <a:p>
            <a:r>
              <a:rPr lang="zh-CN" altLang="en-US" dirty="0"/>
              <a:t>更具体的来说，对话行为识别和对话情感分类都可以看作是分类任务，目标是将对话中的每条语句标注上对应的</a:t>
            </a:r>
            <a:r>
              <a:rPr lang="en-US" altLang="zh-CN" dirty="0"/>
              <a:t>DA</a:t>
            </a:r>
            <a:r>
              <a:rPr lang="zh-CN" altLang="en-US" dirty="0"/>
              <a:t>标签和</a:t>
            </a:r>
            <a:r>
              <a:rPr lang="en-US" altLang="zh-CN" dirty="0"/>
              <a:t>SC</a:t>
            </a:r>
            <a:r>
              <a:rPr lang="zh-CN" altLang="en-US" dirty="0"/>
              <a:t>标签。 </a:t>
            </a:r>
          </a:p>
          <a:p>
            <a:r>
              <a:rPr lang="zh-CN" altLang="en-US" dirty="0"/>
              <a:t>直观上，有两个关键因素有助于对话行为识别和情感预测。一个是跨任务的相互交互信息</a:t>
            </a:r>
            <a:r>
              <a:rPr lang="en-US" altLang="zh-CN" dirty="0"/>
              <a:t>mutual interaction information</a:t>
            </a:r>
            <a:r>
              <a:rPr lang="zh-CN" altLang="en-US" dirty="0"/>
              <a:t>，另一个是对话中的上下文信息</a:t>
            </a:r>
            <a:r>
              <a:rPr lang="en-US" altLang="zh-CN" dirty="0"/>
              <a:t>context information</a:t>
            </a:r>
            <a:r>
              <a:rPr lang="zh-CN" altLang="en-US" dirty="0"/>
              <a:t>。</a:t>
            </a:r>
            <a:endParaRPr lang="en-US" altLang="zh-CN" dirty="0"/>
          </a:p>
          <a:p>
            <a:r>
              <a:rPr lang="zh-CN" altLang="en-US" dirty="0"/>
              <a:t>如图</a:t>
            </a:r>
            <a:r>
              <a:rPr lang="en-US" altLang="zh-CN" dirty="0"/>
              <a:t>3</a:t>
            </a:r>
            <a:r>
              <a:rPr lang="zh-CN" altLang="en-US" dirty="0"/>
              <a:t>所示，前人的联合建模工作中，</a:t>
            </a:r>
            <a:r>
              <a:rPr lang="en-US" altLang="zh-CN" dirty="0" err="1"/>
              <a:t>Cerisara</a:t>
            </a:r>
            <a:r>
              <a:rPr lang="zh-CN" altLang="en-US" dirty="0"/>
              <a:t>等人</a:t>
            </a:r>
            <a:r>
              <a:rPr lang="en-US" altLang="zh-CN" dirty="0"/>
              <a:t>[1]</a:t>
            </a:r>
            <a:r>
              <a:rPr lang="zh-CN" altLang="en-US" dirty="0"/>
              <a:t>专注于相互交互信息（图</a:t>
            </a:r>
            <a:r>
              <a:rPr lang="en-US" altLang="zh-CN" dirty="0"/>
              <a:t>3</a:t>
            </a:r>
            <a:r>
              <a:rPr lang="zh-CN" altLang="en-US" dirty="0"/>
              <a:t>左），</a:t>
            </a:r>
            <a:r>
              <a:rPr lang="en-US" altLang="zh-CN" dirty="0"/>
              <a:t>Kim</a:t>
            </a:r>
            <a:r>
              <a:rPr lang="zh-CN" altLang="en-US" dirty="0"/>
              <a:t>等人</a:t>
            </a:r>
            <a:r>
              <a:rPr lang="en-US" altLang="zh-CN" dirty="0"/>
              <a:t>[2]</a:t>
            </a:r>
            <a:r>
              <a:rPr lang="zh-CN" altLang="en-US" dirty="0"/>
              <a:t>专注于对话历史信息（图</a:t>
            </a:r>
            <a:r>
              <a:rPr lang="en-US" altLang="zh-CN" dirty="0"/>
              <a:t>3</a:t>
            </a:r>
            <a:r>
              <a:rPr lang="zh-CN" altLang="en-US" dirty="0"/>
              <a:t>右）。最近，</a:t>
            </a:r>
            <a:r>
              <a:rPr lang="en-US" altLang="zh-CN" dirty="0"/>
              <a:t>Qin</a:t>
            </a:r>
            <a:r>
              <a:rPr lang="zh-CN" altLang="en-US" dirty="0"/>
              <a:t>等人</a:t>
            </a:r>
            <a:r>
              <a:rPr lang="en-US" altLang="zh-CN" dirty="0"/>
              <a:t>[3]</a:t>
            </a:r>
            <a:r>
              <a:rPr lang="zh-CN" altLang="en-US" dirty="0"/>
              <a:t>提出</a:t>
            </a:r>
            <a:r>
              <a:rPr lang="en-US" altLang="zh-CN" dirty="0"/>
              <a:t>DCR-Net</a:t>
            </a:r>
            <a:r>
              <a:rPr lang="zh-CN" altLang="en-US" dirty="0"/>
              <a:t>模型，虽然取得了较好效果，但是该模型却是以一种</a:t>
            </a:r>
            <a:r>
              <a:rPr lang="en-US" altLang="zh-CN" dirty="0"/>
              <a:t>pipeline</a:t>
            </a:r>
            <a:r>
              <a:rPr lang="zh-CN" altLang="en-US" dirty="0"/>
              <a:t>的方式来获取两种信息：在</a:t>
            </a:r>
            <a:r>
              <a:rPr lang="en-US" altLang="zh-CN" dirty="0"/>
              <a:t>Encoder</a:t>
            </a:r>
            <a:r>
              <a:rPr lang="zh-CN" altLang="en-US" dirty="0"/>
              <a:t>端获取对话历史信息，在</a:t>
            </a:r>
            <a:r>
              <a:rPr lang="en-US" altLang="zh-CN" dirty="0"/>
              <a:t>relation layer</a:t>
            </a:r>
            <a:r>
              <a:rPr lang="zh-CN" altLang="en-US" dirty="0"/>
              <a:t>端获取交互信息。但是我们认为，该类流水线式的模型存在一个问题： </a:t>
            </a:r>
            <a:r>
              <a:rPr lang="zh-CN" altLang="en-US" b="1" dirty="0"/>
              <a:t>两种信息是单独建模的。</a:t>
            </a:r>
            <a:endParaRPr lang="zh-CN" altLang="en-US" dirty="0"/>
          </a:p>
          <a:p>
            <a:r>
              <a:rPr lang="zh-CN" altLang="en-US" dirty="0"/>
              <a:t>所以接下来的问题是： </a:t>
            </a:r>
            <a:r>
              <a:rPr lang="zh-CN" altLang="en-US" b="1" dirty="0"/>
              <a:t>我们是否可以在一个统一的框架中同时对相互交互信息和上下文信息建模，来将它们完全整合呢？</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3</a:t>
            </a:fld>
            <a:endParaRPr lang="zh-CN" altLang="en-US"/>
          </a:p>
        </p:txBody>
      </p:sp>
    </p:spTree>
    <p:extLst>
      <p:ext uri="{BB962C8B-B14F-4D97-AF65-F5344CB8AC3E}">
        <p14:creationId xmlns:p14="http://schemas.microsoft.com/office/powerpoint/2010/main" val="901585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4</a:t>
            </a:fld>
            <a:endParaRPr lang="zh-CN" altLang="en-US"/>
          </a:p>
        </p:txBody>
      </p:sp>
    </p:spTree>
    <p:extLst>
      <p:ext uri="{BB962C8B-B14F-4D97-AF65-F5344CB8AC3E}">
        <p14:creationId xmlns:p14="http://schemas.microsoft.com/office/powerpoint/2010/main" val="67909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5</a:t>
            </a:fld>
            <a:endParaRPr lang="zh-CN" altLang="en-US"/>
          </a:p>
        </p:txBody>
      </p:sp>
    </p:spTree>
    <p:extLst>
      <p:ext uri="{BB962C8B-B14F-4D97-AF65-F5344CB8AC3E}">
        <p14:creationId xmlns:p14="http://schemas.microsoft.com/office/powerpoint/2010/main" val="1286295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6</a:t>
            </a:fld>
            <a:endParaRPr lang="zh-CN" altLang="en-US"/>
          </a:p>
        </p:txBody>
      </p:sp>
    </p:spTree>
    <p:extLst>
      <p:ext uri="{BB962C8B-B14F-4D97-AF65-F5344CB8AC3E}">
        <p14:creationId xmlns:p14="http://schemas.microsoft.com/office/powerpoint/2010/main" val="2155451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7</a:t>
            </a:fld>
            <a:endParaRPr lang="zh-CN" altLang="en-US"/>
          </a:p>
        </p:txBody>
      </p:sp>
    </p:spTree>
    <p:extLst>
      <p:ext uri="{BB962C8B-B14F-4D97-AF65-F5344CB8AC3E}">
        <p14:creationId xmlns:p14="http://schemas.microsoft.com/office/powerpoint/2010/main" val="1215546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9</a:t>
            </a:fld>
            <a:endParaRPr lang="zh-CN" altLang="en-US"/>
          </a:p>
        </p:txBody>
      </p:sp>
    </p:spTree>
    <p:extLst>
      <p:ext uri="{BB962C8B-B14F-4D97-AF65-F5344CB8AC3E}">
        <p14:creationId xmlns:p14="http://schemas.microsoft.com/office/powerpoint/2010/main" val="358206004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377"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1"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32"/>
            <a:ext cx="1930064" cy="646331"/>
          </a:xfrm>
          <a:prstGeom prst="rect">
            <a:avLst/>
          </a:prstGeom>
        </p:spPr>
        <p:txBody>
          <a:bodyPr wrap="square">
            <a:spAutoFit/>
          </a:bodyPr>
          <a:lstStyle/>
          <a:p>
            <a:r>
              <a:rPr lang="en-US" altLang="zh-CN" sz="1800" dirty="0">
                <a:solidFill>
                  <a:schemeClr val="bg1">
                    <a:lumMod val="85000"/>
                  </a:schemeClr>
                </a:solidFill>
                <a:latin typeface="Bahnschrift Condensed" panose="020B0502040204020203" pitchFamily="34" charset="0"/>
              </a:rPr>
              <a:t>Advanced Technique of Artificial  Intelligence</a:t>
            </a:r>
            <a:endParaRPr lang="zh-CN" altLang="en-US" sz="1800"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2"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hasCustomPrompt="1"/>
          </p:nvPr>
        </p:nvSpPr>
        <p:spPr>
          <a:xfrm>
            <a:off x="838200" y="1316978"/>
            <a:ext cx="10515600" cy="4859989"/>
          </a:xfrm>
        </p:spPr>
        <p:txBody>
          <a:bodyPr/>
          <a:lstStyle>
            <a:lvl1pPr marL="358766" indent="-457189" algn="l" defTabSz="914377"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6"/>
            <a:ext cx="12204000" cy="603327"/>
          </a:xfrm>
          <a:prstGeom prst="rect">
            <a:avLst/>
          </a:prstGeom>
        </p:spPr>
      </p:pic>
      <p:grpSp>
        <p:nvGrpSpPr>
          <p:cNvPr id="9" name="组合 8"/>
          <p:cNvGrpSpPr/>
          <p:nvPr userDrawn="1"/>
        </p:nvGrpSpPr>
        <p:grpSpPr>
          <a:xfrm>
            <a:off x="2" y="3"/>
            <a:ext cx="12291087" cy="608944"/>
            <a:chOff x="0" y="0"/>
            <a:chExt cx="12291086"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2021/9/14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2"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2021/9/14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2021/9/14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2021/9/14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2021/9/14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2021/9/14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5" y="2"/>
            <a:ext cx="11725483" cy="608944"/>
            <a:chOff x="565604" y="0"/>
            <a:chExt cx="11725482"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5"/>
            <a:ext cx="10515600" cy="5121247"/>
          </a:xfrm>
          <a:prstGeom prst="rect">
            <a:avLst/>
          </a:prstGeom>
        </p:spPr>
        <p:txBody>
          <a:bodyPr vert="horz" lIns="91440" tIns="45720" rIns="91440" bIns="45720" rtlCol="0">
            <a:normAutofit/>
          </a:bodyPr>
          <a:lstStyle/>
          <a:p>
            <a:pPr marL="358766" lvl="0" indent="-457189" algn="l" defTabSz="914377"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2021/9/14</a:t>
            </a:fld>
            <a:endParaRPr lang="zh-CN" altLang="en-US"/>
          </a:p>
        </p:txBody>
      </p:sp>
      <p:sp>
        <p:nvSpPr>
          <p:cNvPr id="5" name="页脚占位符 4"/>
          <p:cNvSpPr>
            <a:spLocks noGrp="1"/>
          </p:cNvSpPr>
          <p:nvPr>
            <p:ph type="ftr" sz="quarter" idx="3"/>
          </p:nvPr>
        </p:nvSpPr>
        <p:spPr>
          <a:xfrm>
            <a:off x="4038600" y="64325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2" y="3"/>
            <a:ext cx="12291087" cy="608944"/>
            <a:chOff x="0" y="0"/>
            <a:chExt cx="12291086"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15" indent="-514338" algn="l" defTabSz="914377" rtl="0" eaLnBrk="1" latinLnBrk="0" hangingPunct="1">
        <a:lnSpc>
          <a:spcPct val="90000"/>
        </a:lnSpc>
        <a:spcBef>
          <a:spcPts val="1000"/>
        </a:spcBef>
        <a:buSzPct val="75000"/>
        <a:buFont typeface="Wingdings" panose="05000000000000000000" pitchFamily="2" charset="2"/>
        <a:buChar char="p"/>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783" indent="-228594" algn="l" defTabSz="914377"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2971" indent="-228594" algn="l" defTabSz="914377"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customXml" Target="../ink/ink1.xml"/><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28.emf"/></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4112"/>
            <a:ext cx="12204000" cy="977388"/>
            <a:chOff x="0" y="-4113"/>
            <a:chExt cx="12204000" cy="977387"/>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37278"/>
              <a:ext cx="2573867"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6" y="73272"/>
              <a:ext cx="3403734" cy="898493"/>
            </a:xfrm>
            <a:prstGeom prst="rect">
              <a:avLst/>
            </a:prstGeom>
          </p:spPr>
        </p:pic>
        <p:sp>
          <p:nvSpPr>
            <p:cNvPr id="9" name="矩形 8"/>
            <p:cNvSpPr/>
            <p:nvPr/>
          </p:nvSpPr>
          <p:spPr>
            <a:xfrm>
              <a:off x="1004107" y="75895"/>
              <a:ext cx="250141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411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6213" y="1253635"/>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zh-CN" dirty="0">
              <a:solidFill>
                <a:srgbClr val="1F4E79"/>
              </a:solidFill>
            </a:endParaRPr>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t>1</a:t>
            </a:fld>
            <a:endParaRPr lang="zh-CN" altLang="en-US" dirty="0"/>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7189684" y="5894742"/>
            <a:ext cx="3049233" cy="46166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a:t>
            </a:r>
            <a:r>
              <a:rPr lang="en-US" altLang="zh-CN" sz="24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Sijin</a:t>
            </a:r>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Liu</a:t>
            </a:r>
          </a:p>
        </p:txBody>
      </p:sp>
      <p:sp>
        <p:nvSpPr>
          <p:cNvPr id="5" name="文本框 4"/>
          <p:cNvSpPr txBox="1"/>
          <p:nvPr/>
        </p:nvSpPr>
        <p:spPr>
          <a:xfrm>
            <a:off x="464011" y="1882842"/>
            <a:ext cx="11185063" cy="1077218"/>
          </a:xfrm>
          <a:prstGeom prst="rect">
            <a:avLst/>
          </a:prstGeom>
          <a:noFill/>
        </p:spPr>
        <p:txBody>
          <a:bodyPr wrap="square" rtlCol="0">
            <a:spAutoFit/>
            <a:scene3d>
              <a:camera prst="orthographicFront"/>
              <a:lightRig rig="threePt" dir="t"/>
            </a:scene3d>
          </a:bodyPr>
          <a:lstStyle/>
          <a:p>
            <a:pPr algn="ctr"/>
            <a:r>
              <a:rPr lang="en-US" altLang="zh-CN" sz="32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BASS</a:t>
            </a:r>
            <a:r>
              <a:rPr lang="zh-CN" altLang="en-US" sz="32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r>
              <a:rPr lang="en-US" altLang="zh-CN" sz="32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Boosting Abstractive Summarization with Unified Semantic Graph</a:t>
            </a:r>
          </a:p>
        </p:txBody>
      </p:sp>
      <p:sp>
        <p:nvSpPr>
          <p:cNvPr id="3" name="文本框 2"/>
          <p:cNvSpPr txBox="1"/>
          <p:nvPr/>
        </p:nvSpPr>
        <p:spPr>
          <a:xfrm>
            <a:off x="4785999" y="5268595"/>
            <a:ext cx="2629246" cy="369332"/>
          </a:xfrm>
          <a:prstGeom prst="rect">
            <a:avLst/>
          </a:prstGeom>
          <a:noFill/>
        </p:spPr>
        <p:txBody>
          <a:bodyPr wrap="none" rtlCol="0">
            <a:spAutoFit/>
          </a:bodyPr>
          <a:lstStyle/>
          <a:p>
            <a:r>
              <a:rPr lang="en-US" altLang="zh-CN" sz="1600" b="1" dirty="0">
                <a:solidFill>
                  <a:schemeClr val="bg1">
                    <a:lumMod val="65000"/>
                  </a:schemeClr>
                </a:solidFill>
                <a:latin typeface="黑体" panose="02010609060101010101" charset="-122"/>
                <a:ea typeface="黑体" panose="02010609060101010101" charset="-122"/>
              </a:rPr>
              <a:t>2021.9.14  •  ChongQing</a:t>
            </a:r>
            <a:r>
              <a:rPr lang="en-US" altLang="zh-CN" dirty="0"/>
              <a:t> </a:t>
            </a:r>
          </a:p>
        </p:txBody>
      </p:sp>
      <p:sp>
        <p:nvSpPr>
          <p:cNvPr id="22" name="文本框 21">
            <a:extLst>
              <a:ext uri="{FF2B5EF4-FFF2-40B4-BE49-F238E27FC236}">
                <a16:creationId xmlns:a16="http://schemas.microsoft.com/office/drawing/2014/main" id="{4AC2A60F-3DCB-4F97-8FCB-85ECB3904C9B}"/>
              </a:ext>
            </a:extLst>
          </p:cNvPr>
          <p:cNvSpPr txBox="1"/>
          <p:nvPr/>
        </p:nvSpPr>
        <p:spPr>
          <a:xfrm>
            <a:off x="10041740" y="4930041"/>
            <a:ext cx="1431802" cy="338554"/>
          </a:xfrm>
          <a:prstGeom prst="rect">
            <a:avLst/>
          </a:prstGeom>
          <a:noFill/>
        </p:spPr>
        <p:txBody>
          <a:bodyPr wrap="none" rtlCol="0">
            <a:spAutoFit/>
          </a:bodyPr>
          <a:lstStyle/>
          <a:p>
            <a:r>
              <a:rPr lang="en-US" altLang="zh-CN" sz="1600" b="1" dirty="0">
                <a:solidFill>
                  <a:srgbClr val="1F4E79"/>
                </a:solidFill>
                <a:latin typeface="黑体" panose="02010609060101010101" charset="-122"/>
                <a:ea typeface="黑体" panose="02010609060101010101" charset="-122"/>
              </a:rPr>
              <a:t>—— ACL2021</a:t>
            </a:r>
            <a:endParaRPr lang="en-US" altLang="zh-CN" dirty="0">
              <a:solidFill>
                <a:srgbClr val="1F4E79"/>
              </a:solidFill>
            </a:endParaRPr>
          </a:p>
        </p:txBody>
      </p:sp>
      <p:sp>
        <p:nvSpPr>
          <p:cNvPr id="25" name="文本框 24">
            <a:extLst>
              <a:ext uri="{FF2B5EF4-FFF2-40B4-BE49-F238E27FC236}">
                <a16:creationId xmlns:a16="http://schemas.microsoft.com/office/drawing/2014/main" id="{4B60E82C-E940-42F9-8968-C1F75084B1ED}"/>
              </a:ext>
            </a:extLst>
          </p:cNvPr>
          <p:cNvSpPr txBox="1"/>
          <p:nvPr/>
        </p:nvSpPr>
        <p:spPr>
          <a:xfrm>
            <a:off x="1453886" y="3231713"/>
            <a:ext cx="9451180" cy="1877437"/>
          </a:xfrm>
          <a:prstGeom prst="rect">
            <a:avLst/>
          </a:prstGeom>
          <a:noFill/>
        </p:spPr>
        <p:txBody>
          <a:bodyPr wrap="square">
            <a:spAutoFit/>
          </a:bodyPr>
          <a:lstStyle/>
          <a:p>
            <a:pPr algn="ct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Wenhao</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Wu1∗, Wei Li2, </a:t>
            </a: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Xinyan</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Xiao2, </a:t>
            </a: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Jiachen</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Liu2,Ziqiang Cao3, </a:t>
            </a: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Sujian</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Li1†, Hua Wu2,</a:t>
            </a:r>
          </a:p>
          <a:p>
            <a:pPr algn="ct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Haifeng Wang2</a:t>
            </a:r>
          </a:p>
          <a:p>
            <a:pPr algn="ctr"/>
            <a:r>
              <a:rPr lang="en-US" altLang="zh-CN" sz="14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1Key Laboratory of Computational Linguistics, MOE, Peking University</a:t>
            </a:r>
          </a:p>
          <a:p>
            <a:pPr algn="ctr"/>
            <a:r>
              <a:rPr lang="en-US" altLang="zh-CN" sz="14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2Baidu Inc., Beijing, China</a:t>
            </a:r>
          </a:p>
          <a:p>
            <a:pPr algn="ctr"/>
            <a:r>
              <a:rPr lang="en-US" altLang="zh-CN" sz="14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3Institute of Artificial Intelligence, Soochow University, China</a:t>
            </a:r>
          </a:p>
          <a:p>
            <a:pPr algn="ctr"/>
            <a:r>
              <a:rPr lang="en-US" altLang="zh-CN" sz="14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14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waynewu,lisujian</a:t>
            </a:r>
            <a:r>
              <a:rPr lang="en-US" altLang="zh-CN" sz="14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}@pku.edu.cn</a:t>
            </a:r>
          </a:p>
          <a:p>
            <a:pPr algn="ctr"/>
            <a:r>
              <a:rPr lang="en-US" altLang="zh-CN" sz="14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{liwei85,xiaoxinyan,liujiachen,wu </a:t>
            </a:r>
            <a:r>
              <a:rPr lang="en-US" altLang="zh-CN" sz="14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hua,wanghaifeng</a:t>
            </a:r>
            <a:r>
              <a:rPr lang="en-US" altLang="zh-CN" sz="14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}@baidu.com</a:t>
            </a:r>
          </a:p>
          <a:p>
            <a:pPr algn="ctr"/>
            <a:r>
              <a:rPr lang="en-US" altLang="zh-CN" sz="14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14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zqcao</a:t>
            </a:r>
            <a:r>
              <a:rPr lang="en-US" altLang="zh-CN" sz="14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}@suda.edu.cn</a:t>
            </a:r>
            <a:endParaRPr lang="zh-CN" altLang="en-US" sz="14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4" name="图片 3">
            <a:extLst>
              <a:ext uri="{FF2B5EF4-FFF2-40B4-BE49-F238E27FC236}">
                <a16:creationId xmlns:a16="http://schemas.microsoft.com/office/drawing/2014/main" id="{27780E99-3095-44B9-9E9C-83A9A19A2AAD}"/>
              </a:ext>
            </a:extLst>
          </p:cNvPr>
          <p:cNvPicPr>
            <a:picLocks noChangeAspect="1"/>
          </p:cNvPicPr>
          <p:nvPr/>
        </p:nvPicPr>
        <p:blipFill>
          <a:blip r:embed="rId2"/>
          <a:stretch>
            <a:fillRect/>
          </a:stretch>
        </p:blipFill>
        <p:spPr>
          <a:xfrm>
            <a:off x="342443" y="2038727"/>
            <a:ext cx="5287004" cy="3581023"/>
          </a:xfrm>
          <a:prstGeom prst="rect">
            <a:avLst/>
          </a:prstGeom>
        </p:spPr>
      </p:pic>
      <p:pic>
        <p:nvPicPr>
          <p:cNvPr id="7" name="图片 6">
            <a:extLst>
              <a:ext uri="{FF2B5EF4-FFF2-40B4-BE49-F238E27FC236}">
                <a16:creationId xmlns:a16="http://schemas.microsoft.com/office/drawing/2014/main" id="{1B507A67-D389-412B-97DA-2B0AEDBA29DB}"/>
              </a:ext>
            </a:extLst>
          </p:cNvPr>
          <p:cNvPicPr>
            <a:picLocks noChangeAspect="1"/>
          </p:cNvPicPr>
          <p:nvPr/>
        </p:nvPicPr>
        <p:blipFill>
          <a:blip r:embed="rId3"/>
          <a:stretch>
            <a:fillRect/>
          </a:stretch>
        </p:blipFill>
        <p:spPr>
          <a:xfrm>
            <a:off x="5874582" y="1447800"/>
            <a:ext cx="5479218" cy="4943892"/>
          </a:xfrm>
          <a:prstGeom prst="rect">
            <a:avLst/>
          </a:prstGeom>
        </p:spPr>
      </p:pic>
    </p:spTree>
    <p:extLst>
      <p:ext uri="{BB962C8B-B14F-4D97-AF65-F5344CB8AC3E}">
        <p14:creationId xmlns:p14="http://schemas.microsoft.com/office/powerpoint/2010/main" val="1126116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3" name="图片 2">
            <a:extLst>
              <a:ext uri="{FF2B5EF4-FFF2-40B4-BE49-F238E27FC236}">
                <a16:creationId xmlns:a16="http://schemas.microsoft.com/office/drawing/2014/main" id="{A1CC37EE-AD9F-4A30-B6F9-5239E1BF2A98}"/>
              </a:ext>
            </a:extLst>
          </p:cNvPr>
          <p:cNvPicPr>
            <a:picLocks noChangeAspect="1"/>
          </p:cNvPicPr>
          <p:nvPr/>
        </p:nvPicPr>
        <p:blipFill>
          <a:blip r:embed="rId2"/>
          <a:stretch>
            <a:fillRect/>
          </a:stretch>
        </p:blipFill>
        <p:spPr>
          <a:xfrm>
            <a:off x="2599870" y="1623674"/>
            <a:ext cx="6516009" cy="4848902"/>
          </a:xfrm>
          <a:prstGeom prst="rect">
            <a:avLst/>
          </a:prstGeom>
        </p:spPr>
      </p:pic>
    </p:spTree>
    <p:extLst>
      <p:ext uri="{BB962C8B-B14F-4D97-AF65-F5344CB8AC3E}">
        <p14:creationId xmlns:p14="http://schemas.microsoft.com/office/powerpoint/2010/main" val="3830266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56688" y="3074671"/>
            <a:ext cx="4278631" cy="923330"/>
          </a:xfrm>
          <a:prstGeom prst="rect">
            <a:avLst/>
          </a:prstGeom>
          <a:noFill/>
        </p:spPr>
        <p:txBody>
          <a:bodyPr wrap="square" rtlCol="0">
            <a:spAutoFit/>
          </a:bodyPr>
          <a:lstStyle/>
          <a:p>
            <a:r>
              <a:rPr lang="en-US" altLang="zh-CN" sz="54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589885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2"/>
            <a:ext cx="12204000" cy="973275"/>
            <a:chOff x="0" y="0"/>
            <a:chExt cx="12204000" cy="973274"/>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51882"/>
              <a:ext cx="2573867" cy="646330"/>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9"/>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7" y="77250"/>
              <a:ext cx="3403734" cy="895113"/>
            </a:xfrm>
            <a:prstGeom prst="rect">
              <a:avLst/>
            </a:prstGeom>
          </p:spPr>
        </p:pic>
        <p:sp>
          <p:nvSpPr>
            <p:cNvPr id="9" name="矩形 8"/>
            <p:cNvSpPr/>
            <p:nvPr/>
          </p:nvSpPr>
          <p:spPr>
            <a:xfrm>
              <a:off x="1106359" y="163690"/>
              <a:ext cx="2592375" cy="769440"/>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2000" y="1224243"/>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t>2</a:t>
            </a:fld>
            <a:endParaRPr lang="zh-CN" altLang="en-US"/>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21"/>
          <p:cNvSpPr txBox="1"/>
          <p:nvPr/>
        </p:nvSpPr>
        <p:spPr>
          <a:xfrm>
            <a:off x="4854221" y="2142476"/>
            <a:ext cx="3657600" cy="707886"/>
          </a:xfrm>
          <a:prstGeom prst="rect">
            <a:avLst/>
          </a:prstGeom>
          <a:noFill/>
        </p:spPr>
        <p:txBody>
          <a:bodyPr wrap="squar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1.Introduction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5" name="文本框 24"/>
          <p:cNvSpPr txBox="1"/>
          <p:nvPr/>
        </p:nvSpPr>
        <p:spPr>
          <a:xfrm>
            <a:off x="4854224" y="2990565"/>
            <a:ext cx="2279791" cy="707886"/>
          </a:xfrm>
          <a:prstGeom prst="rect">
            <a:avLst/>
          </a:prstGeom>
          <a:noFill/>
        </p:spPr>
        <p:txBody>
          <a:bodyPr wrap="non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2.Method</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8" name="文本框 27"/>
          <p:cNvSpPr txBox="1"/>
          <p:nvPr/>
        </p:nvSpPr>
        <p:spPr>
          <a:xfrm>
            <a:off x="4854224" y="3838655"/>
            <a:ext cx="3363421" cy="707886"/>
          </a:xfrm>
          <a:prstGeom prst="rect">
            <a:avLst/>
          </a:prstGeom>
          <a:noFill/>
        </p:spPr>
        <p:txBody>
          <a:bodyPr wrap="none" rtlCol="0">
            <a:spAutoFit/>
          </a:bodyPr>
          <a:lstStyle/>
          <a:p>
            <a:pPr algn="l"/>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Experiments</a:t>
            </a:r>
            <a:endPar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sym typeface="+mn-ea"/>
            </a:endParaRPr>
          </a:p>
        </p:txBody>
      </p:sp>
      <p:pic>
        <p:nvPicPr>
          <p:cNvPr id="29" name="图片 28">
            <a:extLst>
              <a:ext uri="{FF2B5EF4-FFF2-40B4-BE49-F238E27FC236}">
                <a16:creationId xmlns:a16="http://schemas.microsoft.com/office/drawing/2014/main" id="{732C55EA-48F5-4564-B174-995463BC2C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7605" y="2162228"/>
            <a:ext cx="3827145" cy="23919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kumimoji="1" lang="en-US" altLang="zh-CN" sz="4000" dirty="0">
                <a:latin typeface="Times New Roman" panose="02020603050405020304" pitchFamily="18" charset="0"/>
              </a:rPr>
              <a:t>Introduction</a:t>
            </a:r>
          </a:p>
        </p:txBody>
      </p:sp>
      <p:sp>
        <p:nvSpPr>
          <p:cNvPr id="10" name="文本框 9">
            <a:extLst>
              <a:ext uri="{FF2B5EF4-FFF2-40B4-BE49-F238E27FC236}">
                <a16:creationId xmlns:a16="http://schemas.microsoft.com/office/drawing/2014/main" id="{CD6DDB41-4E62-4878-BFFA-FC79BB9D6658}"/>
              </a:ext>
            </a:extLst>
          </p:cNvPr>
          <p:cNvSpPr txBox="1"/>
          <p:nvPr/>
        </p:nvSpPr>
        <p:spPr>
          <a:xfrm>
            <a:off x="4886326" y="2452597"/>
            <a:ext cx="6210300" cy="3374129"/>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altLang="zh-CN" dirty="0"/>
              <a:t>Complex summarization scenarios such as </a:t>
            </a:r>
            <a:r>
              <a:rPr lang="en-US" altLang="zh-CN" dirty="0">
                <a:solidFill>
                  <a:srgbClr val="FF0000"/>
                </a:solidFill>
              </a:rPr>
              <a:t>long-document or multi-document summarization (MDS), </a:t>
            </a:r>
            <a:r>
              <a:rPr lang="en-US" altLang="zh-CN" dirty="0"/>
              <a:t>still bring great challenges to Seq2Seq models.</a:t>
            </a:r>
          </a:p>
          <a:p>
            <a:pPr marL="285750" indent="-285750" algn="just">
              <a:lnSpc>
                <a:spcPct val="150000"/>
              </a:lnSpc>
              <a:buFont typeface="Arial" panose="020B0604020202020204" pitchFamily="34" charset="0"/>
              <a:buChar char="•"/>
            </a:pPr>
            <a:r>
              <a:rPr lang="en-US" altLang="zh-CN" dirty="0"/>
              <a:t> The </a:t>
            </a:r>
            <a:r>
              <a:rPr lang="en-US" altLang="zh-CN" dirty="0">
                <a:solidFill>
                  <a:srgbClr val="FF0000"/>
                </a:solidFill>
              </a:rPr>
              <a:t>sentence-relation graph</a:t>
            </a:r>
            <a:r>
              <a:rPr lang="en-US" altLang="zh-CN" dirty="0"/>
              <a:t> is not flexible for fine-grained (such as entities) information aggregation and relation modeling.</a:t>
            </a:r>
          </a:p>
          <a:p>
            <a:pPr marL="285750" indent="-285750" algn="just">
              <a:lnSpc>
                <a:spcPct val="150000"/>
              </a:lnSpc>
              <a:buFont typeface="Arial" panose="020B0604020202020204" pitchFamily="34" charset="0"/>
              <a:buChar char="•"/>
            </a:pPr>
            <a:r>
              <a:rPr lang="en-US" altLang="zh-CN" dirty="0"/>
              <a:t>We further propose a </a:t>
            </a:r>
            <a:r>
              <a:rPr lang="en-US" altLang="zh-CN" dirty="0">
                <a:solidFill>
                  <a:srgbClr val="FF0000"/>
                </a:solidFill>
              </a:rPr>
              <a:t>graph-based encoder-decoder model </a:t>
            </a:r>
            <a:r>
              <a:rPr lang="en-US" altLang="zh-CN" dirty="0"/>
              <a:t>based on the </a:t>
            </a:r>
            <a:r>
              <a:rPr lang="en-US" altLang="zh-CN" dirty="0">
                <a:solidFill>
                  <a:srgbClr val="FF0000"/>
                </a:solidFill>
              </a:rPr>
              <a:t>unified semantic graph</a:t>
            </a:r>
            <a:r>
              <a:rPr lang="en-US" altLang="zh-CN" dirty="0"/>
              <a:t>. </a:t>
            </a:r>
            <a:endParaRPr lang="zh-CN" altLang="en-US" dirty="0"/>
          </a:p>
        </p:txBody>
      </p:sp>
      <p:pic>
        <p:nvPicPr>
          <p:cNvPr id="6" name="图片 5">
            <a:extLst>
              <a:ext uri="{FF2B5EF4-FFF2-40B4-BE49-F238E27FC236}">
                <a16:creationId xmlns:a16="http://schemas.microsoft.com/office/drawing/2014/main" id="{0E18CCA3-E4DE-4C62-A736-A2F47063EBFD}"/>
              </a:ext>
            </a:extLst>
          </p:cNvPr>
          <p:cNvPicPr>
            <a:picLocks noChangeAspect="1"/>
          </p:cNvPicPr>
          <p:nvPr/>
        </p:nvPicPr>
        <p:blipFill>
          <a:blip r:embed="rId3"/>
          <a:stretch>
            <a:fillRect/>
          </a:stretch>
        </p:blipFill>
        <p:spPr>
          <a:xfrm>
            <a:off x="412955" y="885184"/>
            <a:ext cx="3786086" cy="59728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26" name="文本框 25">
            <a:extLst>
              <a:ext uri="{FF2B5EF4-FFF2-40B4-BE49-F238E27FC236}">
                <a16:creationId xmlns:a16="http://schemas.microsoft.com/office/drawing/2014/main" id="{5A97312A-E2B9-473F-B51B-AC7A2D467AB0}"/>
              </a:ext>
            </a:extLst>
          </p:cNvPr>
          <p:cNvSpPr txBox="1"/>
          <p:nvPr/>
        </p:nvSpPr>
        <p:spPr>
          <a:xfrm>
            <a:off x="8223513" y="1556244"/>
            <a:ext cx="6143624" cy="369332"/>
          </a:xfrm>
          <a:prstGeom prst="rect">
            <a:avLst/>
          </a:prstGeom>
          <a:noFill/>
        </p:spPr>
        <p:txBody>
          <a:bodyPr wrap="square">
            <a:spAutoFit/>
          </a:bodyPr>
          <a:lstStyle/>
          <a:p>
            <a:r>
              <a:rPr lang="en-US" altLang="zh-CN" b="1" dirty="0"/>
              <a:t>Unified Semantic Graph</a:t>
            </a:r>
            <a:endParaRPr lang="zh-CN" altLang="en-US" b="1" dirty="0"/>
          </a:p>
        </p:txBody>
      </p:sp>
      <p:pic>
        <p:nvPicPr>
          <p:cNvPr id="8" name="图片 7">
            <a:extLst>
              <a:ext uri="{FF2B5EF4-FFF2-40B4-BE49-F238E27FC236}">
                <a16:creationId xmlns:a16="http://schemas.microsoft.com/office/drawing/2014/main" id="{1F0054E7-6DB2-4130-9898-D9125ADFD86D}"/>
              </a:ext>
            </a:extLst>
          </p:cNvPr>
          <p:cNvPicPr>
            <a:picLocks noChangeAspect="1"/>
          </p:cNvPicPr>
          <p:nvPr/>
        </p:nvPicPr>
        <p:blipFill>
          <a:blip r:embed="rId3"/>
          <a:stretch>
            <a:fillRect/>
          </a:stretch>
        </p:blipFill>
        <p:spPr>
          <a:xfrm>
            <a:off x="294074" y="770528"/>
            <a:ext cx="3784848" cy="5970863"/>
          </a:xfrm>
          <a:prstGeom prst="rect">
            <a:avLst/>
          </a:prstGeom>
        </p:spPr>
      </p:pic>
      <p:pic>
        <p:nvPicPr>
          <p:cNvPr id="11" name="图片 10">
            <a:extLst>
              <a:ext uri="{FF2B5EF4-FFF2-40B4-BE49-F238E27FC236}">
                <a16:creationId xmlns:a16="http://schemas.microsoft.com/office/drawing/2014/main" id="{32F155A5-6F37-49D7-BBE1-46F4C1BB5C81}"/>
              </a:ext>
            </a:extLst>
          </p:cNvPr>
          <p:cNvPicPr>
            <a:picLocks noChangeAspect="1"/>
          </p:cNvPicPr>
          <p:nvPr/>
        </p:nvPicPr>
        <p:blipFill>
          <a:blip r:embed="rId4"/>
          <a:stretch>
            <a:fillRect/>
          </a:stretch>
        </p:blipFill>
        <p:spPr>
          <a:xfrm>
            <a:off x="4132392" y="3098035"/>
            <a:ext cx="3330185" cy="1496436"/>
          </a:xfrm>
          <a:prstGeom prst="rect">
            <a:avLst/>
          </a:prstGeom>
        </p:spPr>
      </p:pic>
      <p:pic>
        <p:nvPicPr>
          <p:cNvPr id="15" name="图片 14">
            <a:extLst>
              <a:ext uri="{FF2B5EF4-FFF2-40B4-BE49-F238E27FC236}">
                <a16:creationId xmlns:a16="http://schemas.microsoft.com/office/drawing/2014/main" id="{37D0C6A7-4EDE-4D48-A89E-3AB0171E60EE}"/>
              </a:ext>
            </a:extLst>
          </p:cNvPr>
          <p:cNvPicPr>
            <a:picLocks noChangeAspect="1"/>
          </p:cNvPicPr>
          <p:nvPr/>
        </p:nvPicPr>
        <p:blipFill rotWithShape="1">
          <a:blip r:embed="rId5"/>
          <a:srcRect t="22772"/>
          <a:stretch/>
        </p:blipFill>
        <p:spPr>
          <a:xfrm>
            <a:off x="8989714" y="2005212"/>
            <a:ext cx="1000953" cy="245401"/>
          </a:xfrm>
          <a:prstGeom prst="rect">
            <a:avLst/>
          </a:prstGeom>
        </p:spPr>
      </p:pic>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66989089-72C3-4110-9EE2-5035F226DCE0}"/>
                  </a:ext>
                </a:extLst>
              </p:cNvPr>
              <p:cNvSpPr txBox="1"/>
              <p:nvPr/>
            </p:nvSpPr>
            <p:spPr>
              <a:xfrm>
                <a:off x="7462577" y="3634605"/>
                <a:ext cx="4639128" cy="584775"/>
              </a:xfrm>
              <a:prstGeom prst="rect">
                <a:avLst/>
              </a:prstGeom>
              <a:noFill/>
            </p:spPr>
            <p:txBody>
              <a:bodyPr wrap="square">
                <a:spAutoFit/>
              </a:bodyPr>
              <a:lstStyle/>
              <a:p>
                <a:r>
                  <a:rPr lang="zh-CN" altLang="en-US" sz="1600" dirty="0"/>
                  <a:t>Every node in </a:t>
                </a:r>
                <a14:m>
                  <m:oMath xmlns:m="http://schemas.openxmlformats.org/officeDocument/2006/math">
                    <m:r>
                      <a:rPr lang="zh-CN" altLang="en-US" sz="1600" i="1" dirty="0" smtClean="0">
                        <a:latin typeface="Cambria Math" panose="02040503050406030204" pitchFamily="18" charset="0"/>
                      </a:rPr>
                      <m:t>𝑉</m:t>
                    </m:r>
                  </m:oMath>
                </a14:m>
                <a:r>
                  <a:rPr lang="zh-CN" altLang="en-US" sz="1600" dirty="0"/>
                  <a:t> represents a concept merged from co-referent phrases.</a:t>
                </a:r>
              </a:p>
            </p:txBody>
          </p:sp>
        </mc:Choice>
        <mc:Fallback xmlns="">
          <p:sp>
            <p:nvSpPr>
              <p:cNvPr id="23" name="文本框 22">
                <a:extLst>
                  <a:ext uri="{FF2B5EF4-FFF2-40B4-BE49-F238E27FC236}">
                    <a16:creationId xmlns:a16="http://schemas.microsoft.com/office/drawing/2014/main" id="{66989089-72C3-4110-9EE2-5035F226DCE0}"/>
                  </a:ext>
                </a:extLst>
              </p:cNvPr>
              <p:cNvSpPr txBox="1">
                <a:spLocks noRot="1" noChangeAspect="1" noMove="1" noResize="1" noEditPoints="1" noAdjustHandles="1" noChangeArrowheads="1" noChangeShapeType="1" noTextEdit="1"/>
              </p:cNvSpPr>
              <p:nvPr/>
            </p:nvSpPr>
            <p:spPr>
              <a:xfrm>
                <a:off x="7462577" y="3634605"/>
                <a:ext cx="4639128" cy="584775"/>
              </a:xfrm>
              <a:prstGeom prst="rect">
                <a:avLst/>
              </a:prstGeom>
              <a:blipFill>
                <a:blip r:embed="rId6"/>
                <a:stretch>
                  <a:fillRect l="-657" t="-3125" b="-12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F907E779-2071-47D3-BF6A-A08928D8D165}"/>
                  </a:ext>
                </a:extLst>
              </p:cNvPr>
              <p:cNvSpPr txBox="1"/>
              <p:nvPr/>
            </p:nvSpPr>
            <p:spPr>
              <a:xfrm>
                <a:off x="7462576" y="5044594"/>
                <a:ext cx="4639127" cy="604589"/>
              </a:xfrm>
              <a:prstGeom prst="rect">
                <a:avLst/>
              </a:prstGeom>
              <a:noFill/>
            </p:spPr>
            <p:txBody>
              <a:bodyPr wrap="square">
                <a:spAutoFit/>
              </a:bodyPr>
              <a:lstStyle/>
              <a:p>
                <a:r>
                  <a:rPr lang="en-US" altLang="zh-CN" sz="1600" dirty="0"/>
                  <a:t>Every </a:t>
                </a:r>
                <a:r>
                  <a:rPr lang="zh-CN" altLang="en-US" sz="1600" dirty="0"/>
                  <a:t>edge </a:t>
                </a:r>
                <a14:m>
                  <m:oMath xmlns:m="http://schemas.openxmlformats.org/officeDocument/2006/math">
                    <m:sSub>
                      <m:sSubPr>
                        <m:ctrlPr>
                          <a:rPr lang="en-US" altLang="zh-CN" sz="1600" i="1" dirty="0" smtClean="0">
                            <a:latin typeface="Cambria Math" panose="02040503050406030204" pitchFamily="18" charset="0"/>
                          </a:rPr>
                        </m:ctrlPr>
                      </m:sSubPr>
                      <m:e>
                        <m:r>
                          <a:rPr lang="en-US" altLang="zh-CN" sz="1600" b="0" i="1" dirty="0" smtClean="0">
                            <a:latin typeface="Cambria Math" panose="02040503050406030204" pitchFamily="18" charset="0"/>
                          </a:rPr>
                          <m:t>𝑒</m:t>
                        </m:r>
                      </m:e>
                      <m:sub>
                        <m:r>
                          <a:rPr lang="en-US" altLang="zh-CN" sz="1600" b="0" i="1" dirty="0" smtClean="0">
                            <a:latin typeface="Cambria Math" panose="02040503050406030204" pitchFamily="18" charset="0"/>
                          </a:rPr>
                          <m:t>𝑖𝑗</m:t>
                        </m:r>
                      </m:sub>
                    </m:sSub>
                    <m:r>
                      <a:rPr lang="zh-CN" altLang="en-US" sz="1600" i="1" dirty="0" smtClean="0">
                        <a:latin typeface="Cambria Math" panose="02040503050406030204" pitchFamily="18" charset="0"/>
                      </a:rPr>
                      <m:t>∈ </m:t>
                    </m:r>
                    <m:r>
                      <a:rPr lang="zh-CN" altLang="en-US" sz="1600" i="1" dirty="0" smtClean="0">
                        <a:latin typeface="Cambria Math" panose="02040503050406030204" pitchFamily="18" charset="0"/>
                      </a:rPr>
                      <m:t>𝐸</m:t>
                    </m:r>
                    <m:r>
                      <a:rPr lang="zh-CN" altLang="en-US" sz="1600" i="1" dirty="0" smtClean="0">
                        <a:latin typeface="Cambria Math" panose="02040503050406030204" pitchFamily="18" charset="0"/>
                      </a:rPr>
                      <m:t> </m:t>
                    </m:r>
                  </m:oMath>
                </a14:m>
                <a:r>
                  <a:rPr lang="zh-CN" altLang="en-US" sz="1600" dirty="0"/>
                  <a:t>in our graph belongs to a type of dependency parsing relation</a:t>
                </a:r>
                <a:r>
                  <a:rPr lang="en-US" altLang="zh-CN" sz="1600" dirty="0"/>
                  <a:t>.</a:t>
                </a:r>
                <a:endParaRPr lang="zh-CN" altLang="en-US" sz="1600" dirty="0"/>
              </a:p>
            </p:txBody>
          </p:sp>
        </mc:Choice>
        <mc:Fallback xmlns="">
          <p:sp>
            <p:nvSpPr>
              <p:cNvPr id="24" name="文本框 23">
                <a:extLst>
                  <a:ext uri="{FF2B5EF4-FFF2-40B4-BE49-F238E27FC236}">
                    <a16:creationId xmlns:a16="http://schemas.microsoft.com/office/drawing/2014/main" id="{F907E779-2071-47D3-BF6A-A08928D8D165}"/>
                  </a:ext>
                </a:extLst>
              </p:cNvPr>
              <p:cNvSpPr txBox="1">
                <a:spLocks noRot="1" noChangeAspect="1" noMove="1" noResize="1" noEditPoints="1" noAdjustHandles="1" noChangeArrowheads="1" noChangeShapeType="1" noTextEdit="1"/>
              </p:cNvSpPr>
              <p:nvPr/>
            </p:nvSpPr>
            <p:spPr>
              <a:xfrm>
                <a:off x="7462576" y="5044594"/>
                <a:ext cx="4639127" cy="604589"/>
              </a:xfrm>
              <a:prstGeom prst="rect">
                <a:avLst/>
              </a:prstGeom>
              <a:blipFill>
                <a:blip r:embed="rId7"/>
                <a:stretch>
                  <a:fillRect l="-657" t="-2020" r="-263" b="-12121"/>
                </a:stretch>
              </a:blipFill>
            </p:spPr>
            <p:txBody>
              <a:bodyPr/>
              <a:lstStyle/>
              <a:p>
                <a:r>
                  <a:rPr lang="zh-CN" altLang="en-US">
                    <a:noFill/>
                  </a:rPr>
                  <a:t> </a:t>
                </a:r>
              </a:p>
            </p:txBody>
          </p:sp>
        </mc:Fallback>
      </mc:AlternateContent>
      <p:sp>
        <p:nvSpPr>
          <p:cNvPr id="27" name="文本框 26">
            <a:extLst>
              <a:ext uri="{FF2B5EF4-FFF2-40B4-BE49-F238E27FC236}">
                <a16:creationId xmlns:a16="http://schemas.microsoft.com/office/drawing/2014/main" id="{010949A3-0811-43A4-8255-22AFCAD526F0}"/>
              </a:ext>
            </a:extLst>
          </p:cNvPr>
          <p:cNvSpPr txBox="1"/>
          <p:nvPr/>
        </p:nvSpPr>
        <p:spPr>
          <a:xfrm>
            <a:off x="7447185" y="4342925"/>
            <a:ext cx="4744815" cy="338554"/>
          </a:xfrm>
          <a:prstGeom prst="rect">
            <a:avLst/>
          </a:prstGeom>
          <a:noFill/>
        </p:spPr>
        <p:txBody>
          <a:bodyPr wrap="square">
            <a:spAutoFit/>
          </a:bodyPr>
          <a:lstStyle/>
          <a:p>
            <a:r>
              <a:rPr lang="zh-CN" altLang="en-US" sz="1600" dirty="0"/>
              <a:t>Noun phrase (N), Verb phrase(V), Other phrase (O). </a:t>
            </a:r>
          </a:p>
        </p:txBody>
      </p:sp>
      <p:sp>
        <p:nvSpPr>
          <p:cNvPr id="28" name="文本框 27">
            <a:extLst>
              <a:ext uri="{FF2B5EF4-FFF2-40B4-BE49-F238E27FC236}">
                <a16:creationId xmlns:a16="http://schemas.microsoft.com/office/drawing/2014/main" id="{E0576513-B57F-484E-99A4-A153211EFDF3}"/>
              </a:ext>
            </a:extLst>
          </p:cNvPr>
          <p:cNvSpPr txBox="1"/>
          <p:nvPr/>
        </p:nvSpPr>
        <p:spPr>
          <a:xfrm>
            <a:off x="7516047" y="2510786"/>
            <a:ext cx="4218038" cy="830997"/>
          </a:xfrm>
          <a:prstGeom prst="rect">
            <a:avLst/>
          </a:prstGeom>
          <a:noFill/>
        </p:spPr>
        <p:txBody>
          <a:bodyPr wrap="square">
            <a:spAutoFit/>
          </a:bodyPr>
          <a:lstStyle/>
          <a:p>
            <a:pPr algn="just"/>
            <a:r>
              <a:rPr lang="zh-CN" altLang="en-US" sz="1600" dirty="0"/>
              <a:t>We employ </a:t>
            </a:r>
            <a:r>
              <a:rPr lang="zh-CN" altLang="en-US" sz="1600" dirty="0">
                <a:solidFill>
                  <a:srgbClr val="FF0000"/>
                </a:solidFill>
              </a:rPr>
              <a:t>CoreNLP</a:t>
            </a:r>
            <a:r>
              <a:rPr lang="zh-CN" altLang="en-US" sz="1600" dirty="0"/>
              <a:t> to obtain </a:t>
            </a:r>
            <a:r>
              <a:rPr lang="zh-CN" altLang="en-US" sz="1600" dirty="0">
                <a:solidFill>
                  <a:srgbClr val="FF0000"/>
                </a:solidFill>
              </a:rPr>
              <a:t>coreference chains</a:t>
            </a:r>
            <a:r>
              <a:rPr lang="zh-CN" altLang="en-US" sz="1600" dirty="0"/>
              <a:t> of the input sequence and the </a:t>
            </a:r>
            <a:r>
              <a:rPr lang="zh-CN" altLang="en-US" sz="1600" dirty="0">
                <a:solidFill>
                  <a:srgbClr val="FF0000"/>
                </a:solidFill>
              </a:rPr>
              <a:t>dependency parsing tree </a:t>
            </a:r>
            <a:r>
              <a:rPr lang="zh-CN" altLang="en-US" sz="1600" dirty="0"/>
              <a:t>of each sentence. </a:t>
            </a:r>
          </a:p>
        </p:txBody>
      </p:sp>
    </p:spTree>
    <p:extLst>
      <p:ext uri="{BB962C8B-B14F-4D97-AF65-F5344CB8AC3E}">
        <p14:creationId xmlns:p14="http://schemas.microsoft.com/office/powerpoint/2010/main" val="1714126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pic>
        <p:nvPicPr>
          <p:cNvPr id="4" name="图片 3">
            <a:extLst>
              <a:ext uri="{FF2B5EF4-FFF2-40B4-BE49-F238E27FC236}">
                <a16:creationId xmlns:a16="http://schemas.microsoft.com/office/drawing/2014/main" id="{82F80CF3-4C12-496F-B4B0-AF3540ACC31B}"/>
              </a:ext>
            </a:extLst>
          </p:cNvPr>
          <p:cNvPicPr>
            <a:picLocks noChangeAspect="1"/>
          </p:cNvPicPr>
          <p:nvPr/>
        </p:nvPicPr>
        <p:blipFill>
          <a:blip r:embed="rId3"/>
          <a:stretch>
            <a:fillRect/>
          </a:stretch>
        </p:blipFill>
        <p:spPr>
          <a:xfrm>
            <a:off x="1162050" y="1405206"/>
            <a:ext cx="9401176" cy="533140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13" name="文本框 12">
            <a:extLst>
              <a:ext uri="{FF2B5EF4-FFF2-40B4-BE49-F238E27FC236}">
                <a16:creationId xmlns:a16="http://schemas.microsoft.com/office/drawing/2014/main" id="{F5D85373-6471-48BA-8293-A0C9638B599B}"/>
              </a:ext>
            </a:extLst>
          </p:cNvPr>
          <p:cNvSpPr txBox="1"/>
          <p:nvPr/>
        </p:nvSpPr>
        <p:spPr>
          <a:xfrm>
            <a:off x="7094378" y="1368113"/>
            <a:ext cx="6143624" cy="369332"/>
          </a:xfrm>
          <a:prstGeom prst="rect">
            <a:avLst/>
          </a:prstGeom>
          <a:noFill/>
        </p:spPr>
        <p:txBody>
          <a:bodyPr wrap="square">
            <a:spAutoFit/>
          </a:bodyPr>
          <a:lstStyle/>
          <a:p>
            <a:r>
              <a:rPr lang="en-US" altLang="zh-CN" b="1" dirty="0"/>
              <a:t>Graph Encoder</a:t>
            </a:r>
            <a:endParaRPr lang="zh-CN" altLang="en-US" b="1" dirty="0"/>
          </a:p>
        </p:txBody>
      </p:sp>
      <p:pic>
        <p:nvPicPr>
          <p:cNvPr id="4" name="图片 3">
            <a:extLst>
              <a:ext uri="{FF2B5EF4-FFF2-40B4-BE49-F238E27FC236}">
                <a16:creationId xmlns:a16="http://schemas.microsoft.com/office/drawing/2014/main" id="{29567C25-50F4-4832-898F-C0519F60FC96}"/>
              </a:ext>
            </a:extLst>
          </p:cNvPr>
          <p:cNvPicPr>
            <a:picLocks noChangeAspect="1"/>
          </p:cNvPicPr>
          <p:nvPr/>
        </p:nvPicPr>
        <p:blipFill rotWithShape="1">
          <a:blip r:embed="rId3"/>
          <a:srcRect l="2556" r="3903"/>
          <a:stretch/>
        </p:blipFill>
        <p:spPr>
          <a:xfrm>
            <a:off x="86030" y="2090096"/>
            <a:ext cx="6833419" cy="4142871"/>
          </a:xfrm>
          <a:prstGeom prst="rect">
            <a:avLst/>
          </a:prstGeom>
        </p:spPr>
      </p:pic>
      <p:sp>
        <p:nvSpPr>
          <p:cNvPr id="17" name="文本框 16">
            <a:extLst>
              <a:ext uri="{FF2B5EF4-FFF2-40B4-BE49-F238E27FC236}">
                <a16:creationId xmlns:a16="http://schemas.microsoft.com/office/drawing/2014/main" id="{9332C8C5-A3D7-4CB6-8C5F-C2214C8A3D70}"/>
              </a:ext>
            </a:extLst>
          </p:cNvPr>
          <p:cNvSpPr txBox="1"/>
          <p:nvPr/>
        </p:nvSpPr>
        <p:spPr>
          <a:xfrm>
            <a:off x="7048806" y="2160313"/>
            <a:ext cx="6617108" cy="369332"/>
          </a:xfrm>
          <a:prstGeom prst="rect">
            <a:avLst/>
          </a:prstGeom>
          <a:noFill/>
        </p:spPr>
        <p:txBody>
          <a:bodyPr wrap="square">
            <a:spAutoFit/>
          </a:bodyPr>
          <a:lstStyle/>
          <a:p>
            <a:pPr marL="285750" indent="-285750">
              <a:buFont typeface="Arial" panose="020B0604020202020204" pitchFamily="34" charset="0"/>
              <a:buChar char="•"/>
            </a:pPr>
            <a:r>
              <a:rPr lang="zh-CN" altLang="en-US" dirty="0">
                <a:solidFill>
                  <a:srgbClr val="FF0000"/>
                </a:solidFill>
              </a:rPr>
              <a:t>Graph Augmentation</a:t>
            </a:r>
          </a:p>
        </p:txBody>
      </p:sp>
      <p:sp>
        <p:nvSpPr>
          <p:cNvPr id="20" name="文本框 19">
            <a:extLst>
              <a:ext uri="{FF2B5EF4-FFF2-40B4-BE49-F238E27FC236}">
                <a16:creationId xmlns:a16="http://schemas.microsoft.com/office/drawing/2014/main" id="{169019E2-8AA0-4FDF-934C-2654189BD58D}"/>
              </a:ext>
            </a:extLst>
          </p:cNvPr>
          <p:cNvSpPr txBox="1"/>
          <p:nvPr/>
        </p:nvSpPr>
        <p:spPr>
          <a:xfrm>
            <a:off x="7063137" y="2644284"/>
            <a:ext cx="5171781" cy="369332"/>
          </a:xfrm>
          <a:prstGeom prst="rect">
            <a:avLst/>
          </a:prstGeom>
          <a:noFill/>
        </p:spPr>
        <p:txBody>
          <a:bodyPr wrap="square">
            <a:spAutoFit/>
          </a:bodyPr>
          <a:lstStyle/>
          <a:p>
            <a:r>
              <a:rPr lang="en-US" altLang="zh-CN" dirty="0"/>
              <a:t>1. A</a:t>
            </a:r>
            <a:r>
              <a:rPr lang="zh-CN" altLang="en-US" dirty="0"/>
              <a:t>dd reverse edges and self-loop edges in graph</a:t>
            </a:r>
          </a:p>
        </p:txBody>
      </p:sp>
      <p:sp>
        <p:nvSpPr>
          <p:cNvPr id="22" name="文本框 21">
            <a:extLst>
              <a:ext uri="{FF2B5EF4-FFF2-40B4-BE49-F238E27FC236}">
                <a16:creationId xmlns:a16="http://schemas.microsoft.com/office/drawing/2014/main" id="{C0757034-C767-49A8-B055-9C9E51EF97A3}"/>
              </a:ext>
            </a:extLst>
          </p:cNvPr>
          <p:cNvSpPr txBox="1"/>
          <p:nvPr/>
        </p:nvSpPr>
        <p:spPr>
          <a:xfrm>
            <a:off x="7058638" y="3109205"/>
            <a:ext cx="5253638" cy="369332"/>
          </a:xfrm>
          <a:prstGeom prst="rect">
            <a:avLst/>
          </a:prstGeom>
          <a:noFill/>
        </p:spPr>
        <p:txBody>
          <a:bodyPr wrap="square">
            <a:spAutoFit/>
          </a:bodyPr>
          <a:lstStyle/>
          <a:p>
            <a:r>
              <a:rPr lang="en-US" altLang="zh-CN" dirty="0"/>
              <a:t>2. </a:t>
            </a:r>
            <a:r>
              <a:rPr lang="zh-CN" altLang="en-US" dirty="0"/>
              <a:t>Supernode</a:t>
            </a:r>
          </a:p>
        </p:txBody>
      </p:sp>
      <p:sp>
        <p:nvSpPr>
          <p:cNvPr id="23" name="文本框 22">
            <a:extLst>
              <a:ext uri="{FF2B5EF4-FFF2-40B4-BE49-F238E27FC236}">
                <a16:creationId xmlns:a16="http://schemas.microsoft.com/office/drawing/2014/main" id="{B5C21464-7BF7-475A-BB0B-3619E6FEE6A5}"/>
              </a:ext>
            </a:extLst>
          </p:cNvPr>
          <p:cNvSpPr txBox="1"/>
          <p:nvPr/>
        </p:nvSpPr>
        <p:spPr>
          <a:xfrm>
            <a:off x="7058638" y="3515201"/>
            <a:ext cx="5191433" cy="646331"/>
          </a:xfrm>
          <a:prstGeom prst="rect">
            <a:avLst/>
          </a:prstGeom>
          <a:noFill/>
        </p:spPr>
        <p:txBody>
          <a:bodyPr wrap="square">
            <a:spAutoFit/>
          </a:bodyPr>
          <a:lstStyle/>
          <a:p>
            <a:r>
              <a:rPr lang="en-US" altLang="zh-CN" dirty="0"/>
              <a:t>3. </a:t>
            </a:r>
            <a:r>
              <a:rPr lang="zh-CN" altLang="en-US" dirty="0"/>
              <a:t>Shortcut Edges</a:t>
            </a:r>
            <a:r>
              <a:rPr lang="en-US" altLang="zh-CN" dirty="0"/>
              <a:t>: add shortcut edges between every node and its two-hop relation neighbors</a:t>
            </a:r>
            <a:endParaRPr lang="zh-CN" altLang="en-US" dirty="0"/>
          </a:p>
        </p:txBody>
      </p:sp>
      <p:sp>
        <p:nvSpPr>
          <p:cNvPr id="25" name="文本框 24">
            <a:extLst>
              <a:ext uri="{FF2B5EF4-FFF2-40B4-BE49-F238E27FC236}">
                <a16:creationId xmlns:a16="http://schemas.microsoft.com/office/drawing/2014/main" id="{EA692AF3-9980-46C4-BFD9-1CF409CA3D67}"/>
              </a:ext>
            </a:extLst>
          </p:cNvPr>
          <p:cNvSpPr txBox="1"/>
          <p:nvPr/>
        </p:nvSpPr>
        <p:spPr>
          <a:xfrm>
            <a:off x="7058638" y="1790981"/>
            <a:ext cx="6995650" cy="369332"/>
          </a:xfrm>
          <a:prstGeom prst="rect">
            <a:avLst/>
          </a:prstGeom>
          <a:noFill/>
        </p:spPr>
        <p:txBody>
          <a:bodyPr wrap="square">
            <a:spAutoFit/>
          </a:bodyPr>
          <a:lstStyle/>
          <a:p>
            <a:pPr marL="285750" indent="-285750">
              <a:buFont typeface="Arial" panose="020B0604020202020204" pitchFamily="34" charset="0"/>
              <a:buChar char="•"/>
            </a:pPr>
            <a:r>
              <a:rPr lang="zh-CN" altLang="en-US" dirty="0">
                <a:solidFill>
                  <a:srgbClr val="FF0000"/>
                </a:solidFill>
              </a:rPr>
              <a:t>Node Initialization</a:t>
            </a:r>
          </a:p>
        </p:txBody>
      </p:sp>
      <p:sp>
        <p:nvSpPr>
          <p:cNvPr id="27" name="文本框 26">
            <a:extLst>
              <a:ext uri="{FF2B5EF4-FFF2-40B4-BE49-F238E27FC236}">
                <a16:creationId xmlns:a16="http://schemas.microsoft.com/office/drawing/2014/main" id="{CA15FB3D-092C-4E6D-8C3B-4317A79F26F3}"/>
              </a:ext>
            </a:extLst>
          </p:cNvPr>
          <p:cNvSpPr txBox="1"/>
          <p:nvPr/>
        </p:nvSpPr>
        <p:spPr>
          <a:xfrm>
            <a:off x="7029140" y="4328356"/>
            <a:ext cx="7025148" cy="369332"/>
          </a:xfrm>
          <a:prstGeom prst="rect">
            <a:avLst/>
          </a:prstGeom>
          <a:noFill/>
        </p:spPr>
        <p:txBody>
          <a:bodyPr wrap="square">
            <a:spAutoFit/>
          </a:bodyPr>
          <a:lstStyle/>
          <a:p>
            <a:pPr marL="285750" indent="-285750">
              <a:buFont typeface="Arial" panose="020B0604020202020204" pitchFamily="34" charset="0"/>
              <a:buChar char="•"/>
            </a:pPr>
            <a:r>
              <a:rPr lang="zh-CN" altLang="en-US" dirty="0">
                <a:solidFill>
                  <a:srgbClr val="FF0000"/>
                </a:solidFill>
              </a:rPr>
              <a:t>Graph Encoding Layer</a:t>
            </a:r>
          </a:p>
        </p:txBody>
      </p:sp>
      <p:sp>
        <p:nvSpPr>
          <p:cNvPr id="29" name="文本框 28">
            <a:extLst>
              <a:ext uri="{FF2B5EF4-FFF2-40B4-BE49-F238E27FC236}">
                <a16:creationId xmlns:a16="http://schemas.microsoft.com/office/drawing/2014/main" id="{E7A22BEF-9FB1-4976-B4F9-204D4A0793CD}"/>
              </a:ext>
            </a:extLst>
          </p:cNvPr>
          <p:cNvSpPr txBox="1"/>
          <p:nvPr/>
        </p:nvSpPr>
        <p:spPr>
          <a:xfrm>
            <a:off x="7149416" y="4773530"/>
            <a:ext cx="5162860" cy="923330"/>
          </a:xfrm>
          <a:prstGeom prst="rect">
            <a:avLst/>
          </a:prstGeom>
          <a:noFill/>
        </p:spPr>
        <p:txBody>
          <a:bodyPr wrap="square">
            <a:spAutoFit/>
          </a:bodyPr>
          <a:lstStyle/>
          <a:p>
            <a:r>
              <a:rPr lang="zh-CN" altLang="en-US" dirty="0"/>
              <a:t>we apply Transformer layers for graph modeling by applying the graph adjacent matrix as self-attention mask</a:t>
            </a:r>
          </a:p>
        </p:txBody>
      </p:sp>
    </p:spTree>
    <p:extLst>
      <p:ext uri="{BB962C8B-B14F-4D97-AF65-F5344CB8AC3E}">
        <p14:creationId xmlns:p14="http://schemas.microsoft.com/office/powerpoint/2010/main" val="2518273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13" name="文本框 12">
            <a:extLst>
              <a:ext uri="{FF2B5EF4-FFF2-40B4-BE49-F238E27FC236}">
                <a16:creationId xmlns:a16="http://schemas.microsoft.com/office/drawing/2014/main" id="{F5D85373-6471-48BA-8293-A0C9638B599B}"/>
              </a:ext>
            </a:extLst>
          </p:cNvPr>
          <p:cNvSpPr txBox="1"/>
          <p:nvPr/>
        </p:nvSpPr>
        <p:spPr>
          <a:xfrm>
            <a:off x="8021904" y="992552"/>
            <a:ext cx="6143624" cy="369332"/>
          </a:xfrm>
          <a:prstGeom prst="rect">
            <a:avLst/>
          </a:prstGeom>
          <a:noFill/>
        </p:spPr>
        <p:txBody>
          <a:bodyPr wrap="square">
            <a:spAutoFit/>
          </a:bodyPr>
          <a:lstStyle/>
          <a:p>
            <a:r>
              <a:rPr lang="en-US" altLang="zh-CN" b="1" dirty="0"/>
              <a:t>Graph Decoder</a:t>
            </a:r>
            <a:endParaRPr lang="zh-CN" altLang="en-US" b="1" dirty="0"/>
          </a:p>
        </p:txBody>
      </p:sp>
      <p:pic>
        <p:nvPicPr>
          <p:cNvPr id="4" name="图片 3">
            <a:extLst>
              <a:ext uri="{FF2B5EF4-FFF2-40B4-BE49-F238E27FC236}">
                <a16:creationId xmlns:a16="http://schemas.microsoft.com/office/drawing/2014/main" id="{29567C25-50F4-4832-898F-C0519F60FC96}"/>
              </a:ext>
            </a:extLst>
          </p:cNvPr>
          <p:cNvPicPr>
            <a:picLocks noChangeAspect="1"/>
          </p:cNvPicPr>
          <p:nvPr/>
        </p:nvPicPr>
        <p:blipFill rotWithShape="1">
          <a:blip r:embed="rId3"/>
          <a:srcRect l="2556" r="3903"/>
          <a:stretch/>
        </p:blipFill>
        <p:spPr>
          <a:xfrm>
            <a:off x="86030" y="2090096"/>
            <a:ext cx="6833419" cy="4142871"/>
          </a:xfrm>
          <a:prstGeom prst="rect">
            <a:avLst/>
          </a:prstGeom>
        </p:spPr>
      </p:pic>
      <p:pic>
        <p:nvPicPr>
          <p:cNvPr id="3" name="图片 2">
            <a:extLst>
              <a:ext uri="{FF2B5EF4-FFF2-40B4-BE49-F238E27FC236}">
                <a16:creationId xmlns:a16="http://schemas.microsoft.com/office/drawing/2014/main" id="{26DD3B26-9AD8-4C5D-B925-EC3C009DF688}"/>
              </a:ext>
            </a:extLst>
          </p:cNvPr>
          <p:cNvPicPr>
            <a:picLocks noChangeAspect="1"/>
          </p:cNvPicPr>
          <p:nvPr/>
        </p:nvPicPr>
        <p:blipFill>
          <a:blip r:embed="rId4"/>
          <a:stretch>
            <a:fillRect/>
          </a:stretch>
        </p:blipFill>
        <p:spPr>
          <a:xfrm>
            <a:off x="7419673" y="1470294"/>
            <a:ext cx="3095927" cy="668284"/>
          </a:xfrm>
          <a:prstGeom prst="rect">
            <a:avLst/>
          </a:prstGeom>
        </p:spPr>
      </p:pic>
      <p:pic>
        <p:nvPicPr>
          <p:cNvPr id="7" name="图片 6">
            <a:extLst>
              <a:ext uri="{FF2B5EF4-FFF2-40B4-BE49-F238E27FC236}">
                <a16:creationId xmlns:a16="http://schemas.microsoft.com/office/drawing/2014/main" id="{9521F615-AC83-455F-A9B9-E96C81D8524F}"/>
              </a:ext>
            </a:extLst>
          </p:cNvPr>
          <p:cNvPicPr>
            <a:picLocks noChangeAspect="1"/>
          </p:cNvPicPr>
          <p:nvPr/>
        </p:nvPicPr>
        <p:blipFill>
          <a:blip r:embed="rId5"/>
          <a:stretch>
            <a:fillRect/>
          </a:stretch>
        </p:blipFill>
        <p:spPr>
          <a:xfrm>
            <a:off x="7569181" y="3718095"/>
            <a:ext cx="3591224" cy="582576"/>
          </a:xfrm>
          <a:prstGeom prst="rect">
            <a:avLst/>
          </a:prstGeom>
        </p:spPr>
      </p:pic>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649D6B53-582C-4014-B0BF-59D75700A392}"/>
                  </a:ext>
                </a:extLst>
              </p:cNvPr>
              <p:cNvSpPr txBox="1"/>
              <p:nvPr/>
            </p:nvSpPr>
            <p:spPr>
              <a:xfrm>
                <a:off x="7358368" y="3350921"/>
                <a:ext cx="4833632" cy="525978"/>
              </a:xfrm>
              <a:prstGeom prst="rect">
                <a:avLst/>
              </a:prstGeom>
              <a:noFill/>
            </p:spPr>
            <p:txBody>
              <a:bodyPr wrap="square">
                <a:spAutoFit/>
              </a:bodyPr>
              <a:lstStyle/>
              <a:p>
                <a:r>
                  <a:rPr lang="zh-CN" altLang="en-US" sz="1400" dirty="0"/>
                  <a:t>Let </a:t>
                </a:r>
                <a14:m>
                  <m:oMath xmlns:m="http://schemas.openxmlformats.org/officeDocument/2006/math">
                    <m:sSubSup>
                      <m:sSubSupPr>
                        <m:ctrlPr>
                          <a:rPr lang="en-US" altLang="zh-CN" sz="1400" i="1" smtClean="0">
                            <a:latin typeface="Cambria Math" panose="02040503050406030204" pitchFamily="18" charset="0"/>
                          </a:rPr>
                        </m:ctrlPr>
                      </m:sSubSupPr>
                      <m:e>
                        <m:r>
                          <a:rPr lang="zh-CN" altLang="en-US" sz="1400" i="1" smtClean="0">
                            <a:latin typeface="Cambria Math" panose="02040503050406030204" pitchFamily="18" charset="0"/>
                          </a:rPr>
                          <m:t>𝛽</m:t>
                        </m:r>
                      </m:e>
                      <m:sub>
                        <m:r>
                          <m:rPr>
                            <m:sty m:val="p"/>
                          </m:rPr>
                          <a:rPr lang="en-US" altLang="zh-CN" sz="1400" i="1">
                            <a:latin typeface="Cambria Math" panose="02040503050406030204" pitchFamily="18" charset="0"/>
                          </a:rPr>
                          <m:t>t</m:t>
                        </m:r>
                      </m:sub>
                      <m:sup>
                        <m:r>
                          <a:rPr lang="en-US" altLang="zh-CN" sz="1400" b="0" i="1" smtClean="0">
                            <a:latin typeface="Cambria Math" panose="02040503050406030204" pitchFamily="18" charset="0"/>
                          </a:rPr>
                          <m:t>0</m:t>
                        </m:r>
                      </m:sup>
                    </m:sSubSup>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zh-CN" altLang="en-US" sz="1400" b="0" i="1" smtClean="0">
                            <a:latin typeface="Cambria Math" panose="02040503050406030204" pitchFamily="18" charset="0"/>
                          </a:rPr>
                          <m:t>𝛼</m:t>
                        </m:r>
                      </m:e>
                      <m:sub>
                        <m:r>
                          <a:rPr lang="en-US" altLang="zh-CN" sz="1400" b="0" i="1" smtClean="0">
                            <a:latin typeface="Cambria Math" panose="02040503050406030204" pitchFamily="18" charset="0"/>
                          </a:rPr>
                          <m:t>𝑡</m:t>
                        </m:r>
                      </m:sub>
                    </m:sSub>
                  </m:oMath>
                </a14:m>
                <a:r>
                  <a:rPr lang="zh-CN" altLang="en-US" sz="1400" dirty="0"/>
                  <a:t> denotes the initial salient score predicted in previous step</a:t>
                </a:r>
                <a:r>
                  <a:rPr lang="en-US" altLang="zh-CN" sz="1400" dirty="0"/>
                  <a:t>.</a:t>
                </a:r>
                <a:endParaRPr lang="zh-CN" altLang="en-US" sz="1400" dirty="0"/>
              </a:p>
            </p:txBody>
          </p:sp>
        </mc:Choice>
        <mc:Fallback xmlns="">
          <p:sp>
            <p:nvSpPr>
              <p:cNvPr id="18" name="文本框 17">
                <a:extLst>
                  <a:ext uri="{FF2B5EF4-FFF2-40B4-BE49-F238E27FC236}">
                    <a16:creationId xmlns:a16="http://schemas.microsoft.com/office/drawing/2014/main" id="{649D6B53-582C-4014-B0BF-59D75700A392}"/>
                  </a:ext>
                </a:extLst>
              </p:cNvPr>
              <p:cNvSpPr txBox="1">
                <a:spLocks noRot="1" noChangeAspect="1" noMove="1" noResize="1" noEditPoints="1" noAdjustHandles="1" noChangeArrowheads="1" noChangeShapeType="1" noTextEdit="1"/>
              </p:cNvSpPr>
              <p:nvPr/>
            </p:nvSpPr>
            <p:spPr>
              <a:xfrm>
                <a:off x="7358368" y="3350921"/>
                <a:ext cx="4833632" cy="525978"/>
              </a:xfrm>
              <a:prstGeom prst="rect">
                <a:avLst/>
              </a:prstGeom>
              <a:blipFill>
                <a:blip r:embed="rId6"/>
                <a:stretch>
                  <a:fillRect l="-378" t="-1163" b="-11628"/>
                </a:stretch>
              </a:blipFill>
            </p:spPr>
            <p:txBody>
              <a:bodyPr/>
              <a:lstStyle/>
              <a:p>
                <a:r>
                  <a:rPr lang="zh-CN" altLang="en-US">
                    <a:noFill/>
                  </a:rPr>
                  <a:t> </a:t>
                </a:r>
              </a:p>
            </p:txBody>
          </p:sp>
        </mc:Fallback>
      </mc:AlternateContent>
      <p:pic>
        <p:nvPicPr>
          <p:cNvPr id="15" name="图片 14">
            <a:extLst>
              <a:ext uri="{FF2B5EF4-FFF2-40B4-BE49-F238E27FC236}">
                <a16:creationId xmlns:a16="http://schemas.microsoft.com/office/drawing/2014/main" id="{7C6E7BA0-CEFD-4029-A5E0-5B4A0D476E1D}"/>
              </a:ext>
            </a:extLst>
          </p:cNvPr>
          <p:cNvPicPr>
            <a:picLocks noChangeAspect="1"/>
          </p:cNvPicPr>
          <p:nvPr/>
        </p:nvPicPr>
        <p:blipFill>
          <a:blip r:embed="rId7"/>
          <a:stretch>
            <a:fillRect/>
          </a:stretch>
        </p:blipFill>
        <p:spPr>
          <a:xfrm>
            <a:off x="7489333" y="5249990"/>
            <a:ext cx="3525214" cy="682300"/>
          </a:xfrm>
          <a:prstGeom prst="rect">
            <a:avLst/>
          </a:prstGeom>
        </p:spPr>
      </p:pic>
      <p:pic>
        <p:nvPicPr>
          <p:cNvPr id="19" name="图片 18">
            <a:extLst>
              <a:ext uri="{FF2B5EF4-FFF2-40B4-BE49-F238E27FC236}">
                <a16:creationId xmlns:a16="http://schemas.microsoft.com/office/drawing/2014/main" id="{8A0780C1-8248-431C-870B-CED51B4E1451}"/>
              </a:ext>
            </a:extLst>
          </p:cNvPr>
          <p:cNvPicPr>
            <a:picLocks noChangeAspect="1"/>
          </p:cNvPicPr>
          <p:nvPr/>
        </p:nvPicPr>
        <p:blipFill>
          <a:blip r:embed="rId8"/>
          <a:stretch>
            <a:fillRect/>
          </a:stretch>
        </p:blipFill>
        <p:spPr>
          <a:xfrm>
            <a:off x="7569181" y="6087472"/>
            <a:ext cx="3365519" cy="614511"/>
          </a:xfrm>
          <a:prstGeom prst="rect">
            <a:avLst/>
          </a:prstGeom>
        </p:spPr>
      </p:pic>
      <p:pic>
        <p:nvPicPr>
          <p:cNvPr id="24" name="图片 23">
            <a:extLst>
              <a:ext uri="{FF2B5EF4-FFF2-40B4-BE49-F238E27FC236}">
                <a16:creationId xmlns:a16="http://schemas.microsoft.com/office/drawing/2014/main" id="{AD9385CC-A632-4232-A8B5-EC0F13F0DE3D}"/>
              </a:ext>
            </a:extLst>
          </p:cNvPr>
          <p:cNvPicPr>
            <a:picLocks noChangeAspect="1"/>
          </p:cNvPicPr>
          <p:nvPr/>
        </p:nvPicPr>
        <p:blipFill>
          <a:blip r:embed="rId9"/>
          <a:stretch>
            <a:fillRect/>
          </a:stretch>
        </p:blipFill>
        <p:spPr>
          <a:xfrm>
            <a:off x="7531081" y="2525784"/>
            <a:ext cx="1473809" cy="279310"/>
          </a:xfrm>
          <a:prstGeom prst="rect">
            <a:avLst/>
          </a:prstGeom>
        </p:spPr>
      </p:pic>
      <p:pic>
        <p:nvPicPr>
          <p:cNvPr id="28" name="图片 27">
            <a:extLst>
              <a:ext uri="{FF2B5EF4-FFF2-40B4-BE49-F238E27FC236}">
                <a16:creationId xmlns:a16="http://schemas.microsoft.com/office/drawing/2014/main" id="{BB139710-F604-4DDB-A72D-57D71A1F1607}"/>
              </a:ext>
            </a:extLst>
          </p:cNvPr>
          <p:cNvPicPr>
            <a:picLocks noChangeAspect="1"/>
          </p:cNvPicPr>
          <p:nvPr/>
        </p:nvPicPr>
        <p:blipFill rotWithShape="1">
          <a:blip r:embed="rId10"/>
          <a:srcRect t="15096"/>
          <a:stretch/>
        </p:blipFill>
        <p:spPr>
          <a:xfrm>
            <a:off x="8021904" y="2180746"/>
            <a:ext cx="1988159" cy="226510"/>
          </a:xfrm>
          <a:prstGeom prst="rect">
            <a:avLst/>
          </a:prstGeom>
        </p:spPr>
      </p:pic>
      <p:pic>
        <p:nvPicPr>
          <p:cNvPr id="31" name="图片 30">
            <a:extLst>
              <a:ext uri="{FF2B5EF4-FFF2-40B4-BE49-F238E27FC236}">
                <a16:creationId xmlns:a16="http://schemas.microsoft.com/office/drawing/2014/main" id="{8E4597B0-D7F8-40A3-9DF5-F3C92DFD460B}"/>
              </a:ext>
            </a:extLst>
          </p:cNvPr>
          <p:cNvPicPr>
            <a:picLocks noChangeAspect="1"/>
          </p:cNvPicPr>
          <p:nvPr/>
        </p:nvPicPr>
        <p:blipFill>
          <a:blip r:embed="rId11"/>
          <a:stretch>
            <a:fillRect/>
          </a:stretch>
        </p:blipFill>
        <p:spPr>
          <a:xfrm>
            <a:off x="7524448" y="2193054"/>
            <a:ext cx="502524" cy="206517"/>
          </a:xfrm>
          <a:prstGeom prst="rect">
            <a:avLst/>
          </a:prstGeom>
        </p:spPr>
      </p:pic>
      <p:sp>
        <p:nvSpPr>
          <p:cNvPr id="16" name="文本框 15">
            <a:extLst>
              <a:ext uri="{FF2B5EF4-FFF2-40B4-BE49-F238E27FC236}">
                <a16:creationId xmlns:a16="http://schemas.microsoft.com/office/drawing/2014/main" id="{21CDB3B0-CA28-4183-AE4F-F4D96D16A85D}"/>
              </a:ext>
            </a:extLst>
          </p:cNvPr>
          <p:cNvSpPr txBox="1"/>
          <p:nvPr/>
        </p:nvSpPr>
        <p:spPr>
          <a:xfrm>
            <a:off x="7358368" y="2945398"/>
            <a:ext cx="7081836" cy="369332"/>
          </a:xfrm>
          <a:prstGeom prst="rect">
            <a:avLst/>
          </a:prstGeom>
          <a:noFill/>
        </p:spPr>
        <p:txBody>
          <a:bodyPr wrap="square">
            <a:spAutoFit/>
          </a:bodyPr>
          <a:lstStyle/>
          <a:p>
            <a:r>
              <a:rPr lang="zh-CN" altLang="en-US" dirty="0">
                <a:solidFill>
                  <a:srgbClr val="FF0000"/>
                </a:solidFill>
              </a:rPr>
              <a:t>Graph-propagate Attention</a:t>
            </a:r>
          </a:p>
        </p:txBody>
      </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D806C70D-C108-4487-BAD2-6FDF909AFD51}"/>
                  </a:ext>
                </a:extLst>
              </p:cNvPr>
              <p:cNvSpPr txBox="1"/>
              <p:nvPr/>
            </p:nvSpPr>
            <p:spPr>
              <a:xfrm>
                <a:off x="7419673" y="4361033"/>
                <a:ext cx="4472796" cy="745973"/>
              </a:xfrm>
              <a:prstGeom prst="rect">
                <a:avLst/>
              </a:prstGeom>
              <a:noFill/>
            </p:spPr>
            <p:txBody>
              <a:bodyPr wrap="square">
                <a:spAutoFit/>
              </a:bodyPr>
              <a:lstStyle/>
              <a:p>
                <a:r>
                  <a:rPr lang="en-US" altLang="zh-CN" sz="1400" dirty="0"/>
                  <a:t>W</a:t>
                </a:r>
                <a:r>
                  <a:rPr lang="zh-CN" altLang="en-US" sz="1400" dirty="0"/>
                  <a:t>here </a:t>
                </a:r>
                <a14:m>
                  <m:oMath xmlns:m="http://schemas.openxmlformats.org/officeDocument/2006/math">
                    <m:acc>
                      <m:accPr>
                        <m:chr m:val="̂"/>
                        <m:ctrlPr>
                          <a:rPr lang="zh-CN" altLang="en-US" sz="1400" i="1" dirty="0" smtClean="0">
                            <a:latin typeface="Cambria Math" panose="02040503050406030204" pitchFamily="18" charset="0"/>
                          </a:rPr>
                        </m:ctrlPr>
                      </m:accPr>
                      <m:e>
                        <m:r>
                          <a:rPr lang="en-US" altLang="zh-CN" sz="1400" b="0" i="1" dirty="0" smtClean="0">
                            <a:latin typeface="Cambria Math" panose="02040503050406030204" pitchFamily="18" charset="0"/>
                          </a:rPr>
                          <m:t>𝐴</m:t>
                        </m:r>
                      </m:e>
                    </m:acc>
                    <m:r>
                      <a:rPr lang="zh-CN" altLang="en-US" sz="1400" i="1" dirty="0" smtClean="0">
                        <a:latin typeface="Cambria Math" panose="02040503050406030204" pitchFamily="18" charset="0"/>
                      </a:rPr>
                      <m:t>= </m:t>
                    </m:r>
                    <m:r>
                      <a:rPr lang="zh-CN" altLang="en-US" sz="1400" i="1" dirty="0" smtClean="0">
                        <a:latin typeface="Cambria Math" panose="02040503050406030204" pitchFamily="18" charset="0"/>
                      </a:rPr>
                      <m:t>𝐴</m:t>
                    </m:r>
                    <m:sSup>
                      <m:sSupPr>
                        <m:ctrlPr>
                          <a:rPr lang="en-US" altLang="zh-CN" sz="1400" i="1" dirty="0" smtClean="0">
                            <a:latin typeface="Cambria Math" panose="02040503050406030204" pitchFamily="18" charset="0"/>
                          </a:rPr>
                        </m:ctrlPr>
                      </m:sSupPr>
                      <m:e>
                        <m:r>
                          <a:rPr lang="en-US" altLang="zh-CN" sz="1400" b="0" i="1" dirty="0" smtClean="0">
                            <a:latin typeface="Cambria Math" panose="02040503050406030204" pitchFamily="18" charset="0"/>
                          </a:rPr>
                          <m:t>𝐷</m:t>
                        </m:r>
                      </m:e>
                      <m:sup>
                        <m:r>
                          <a:rPr lang="en-US" altLang="zh-CN" sz="1400" b="0" i="1" dirty="0" smtClean="0">
                            <a:latin typeface="Cambria Math" panose="02040503050406030204" pitchFamily="18" charset="0"/>
                          </a:rPr>
                          <m:t>−1</m:t>
                        </m:r>
                      </m:sup>
                    </m:sSup>
                    <m:r>
                      <a:rPr lang="en-US" altLang="zh-CN" sz="1400" b="0" i="1" dirty="0" smtClean="0">
                        <a:latin typeface="Cambria Math" panose="02040503050406030204" pitchFamily="18" charset="0"/>
                      </a:rPr>
                      <m:t> </m:t>
                    </m:r>
                  </m:oMath>
                </a14:m>
                <a:r>
                  <a:rPr lang="zh-CN" altLang="en-US" sz="1400" dirty="0"/>
                  <a:t>is a degree-normalized adjacent</a:t>
                </a:r>
              </a:p>
              <a:p>
                <a:r>
                  <a:rPr lang="zh-CN" altLang="en-US" sz="1400" dirty="0"/>
                  <a:t>matrix of the graph, and </a:t>
                </a:r>
                <a14:m>
                  <m:oMath xmlns:m="http://schemas.openxmlformats.org/officeDocument/2006/math">
                    <m:r>
                      <a:rPr lang="zh-CN" altLang="en-US" sz="1400" i="1" dirty="0" smtClean="0">
                        <a:latin typeface="Cambria Math" panose="02040503050406030204" pitchFamily="18" charset="0"/>
                      </a:rPr>
                      <m:t>𝜔</m:t>
                    </m:r>
                    <m:r>
                      <a:rPr lang="zh-CN" altLang="en-US" sz="1400" i="1" dirty="0" smtClean="0">
                        <a:latin typeface="Cambria Math" panose="02040503050406030204" pitchFamily="18" charset="0"/>
                      </a:rPr>
                      <m:t> ∈ (0,1] </m:t>
                    </m:r>
                  </m:oMath>
                </a14:m>
                <a:r>
                  <a:rPr lang="zh-CN" altLang="en-US" sz="1400" dirty="0"/>
                  <a:t>is the teleport </a:t>
                </a:r>
                <a:r>
                  <a:rPr lang="en-US" altLang="zh-CN" sz="1400" dirty="0"/>
                  <a:t>probability. </a:t>
                </a:r>
                <a:endParaRPr lang="zh-CN" altLang="en-US" sz="1400" dirty="0"/>
              </a:p>
            </p:txBody>
          </p:sp>
        </mc:Choice>
        <mc:Fallback xmlns="">
          <p:sp>
            <p:nvSpPr>
              <p:cNvPr id="20" name="文本框 19">
                <a:extLst>
                  <a:ext uri="{FF2B5EF4-FFF2-40B4-BE49-F238E27FC236}">
                    <a16:creationId xmlns:a16="http://schemas.microsoft.com/office/drawing/2014/main" id="{D806C70D-C108-4487-BAD2-6FDF909AFD51}"/>
                  </a:ext>
                </a:extLst>
              </p:cNvPr>
              <p:cNvSpPr txBox="1">
                <a:spLocks noRot="1" noChangeAspect="1" noMove="1" noResize="1" noEditPoints="1" noAdjustHandles="1" noChangeArrowheads="1" noChangeShapeType="1" noTextEdit="1"/>
              </p:cNvSpPr>
              <p:nvPr/>
            </p:nvSpPr>
            <p:spPr>
              <a:xfrm>
                <a:off x="7419673" y="4361033"/>
                <a:ext cx="4472796" cy="745973"/>
              </a:xfrm>
              <a:prstGeom prst="rect">
                <a:avLst/>
              </a:prstGeom>
              <a:blipFill>
                <a:blip r:embed="rId12"/>
                <a:stretch>
                  <a:fillRect l="-409" b="-7317"/>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13">
            <p14:nvContentPartPr>
              <p14:cNvPr id="2" name="墨迹 1">
                <a:extLst>
                  <a:ext uri="{FF2B5EF4-FFF2-40B4-BE49-F238E27FC236}">
                    <a16:creationId xmlns:a16="http://schemas.microsoft.com/office/drawing/2014/main" id="{B79F4433-62FC-48E7-8F56-647028A50D4B}"/>
                  </a:ext>
                </a:extLst>
              </p14:cNvPr>
              <p14:cNvContentPartPr/>
              <p14:nvPr/>
            </p14:nvContentPartPr>
            <p14:xfrm>
              <a:off x="357120" y="1607400"/>
              <a:ext cx="5322600" cy="3119760"/>
            </p14:xfrm>
          </p:contentPart>
        </mc:Choice>
        <mc:Fallback>
          <p:pic>
            <p:nvPicPr>
              <p:cNvPr id="2" name="墨迹 1">
                <a:extLst>
                  <a:ext uri="{FF2B5EF4-FFF2-40B4-BE49-F238E27FC236}">
                    <a16:creationId xmlns:a16="http://schemas.microsoft.com/office/drawing/2014/main" id="{B79F4433-62FC-48E7-8F56-647028A50D4B}"/>
                  </a:ext>
                </a:extLst>
              </p:cNvPr>
              <p:cNvPicPr/>
              <p:nvPr/>
            </p:nvPicPr>
            <p:blipFill>
              <a:blip r:embed="rId14"/>
              <a:stretch>
                <a:fillRect/>
              </a:stretch>
            </p:blipFill>
            <p:spPr>
              <a:xfrm>
                <a:off x="347760" y="1598040"/>
                <a:ext cx="5341320" cy="3138480"/>
              </a:xfrm>
              <a:prstGeom prst="rect">
                <a:avLst/>
              </a:prstGeom>
            </p:spPr>
          </p:pic>
        </mc:Fallback>
      </mc:AlternateContent>
    </p:spTree>
    <p:extLst>
      <p:ext uri="{BB962C8B-B14F-4D97-AF65-F5344CB8AC3E}">
        <p14:creationId xmlns:p14="http://schemas.microsoft.com/office/powerpoint/2010/main" val="2806286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838200" y="758047"/>
            <a:ext cx="10515600" cy="482947"/>
          </a:xfrm>
        </p:spPr>
        <p:txBody>
          <a:bodyPr/>
          <a:lstStyle/>
          <a:p>
            <a:r>
              <a:rPr kumimoji="1" lang="en-US" altLang="zh-CN" sz="4000" dirty="0">
                <a:latin typeface="Times New Roman" panose="02020603050405020304" pitchFamily="18" charset="0"/>
              </a:rPr>
              <a:t>Experiments</a:t>
            </a:r>
          </a:p>
        </p:txBody>
      </p:sp>
      <p:pic>
        <p:nvPicPr>
          <p:cNvPr id="4" name="图片 3">
            <a:extLst>
              <a:ext uri="{FF2B5EF4-FFF2-40B4-BE49-F238E27FC236}">
                <a16:creationId xmlns:a16="http://schemas.microsoft.com/office/drawing/2014/main" id="{6F015002-1B69-4ADA-B777-A3D344A93BF1}"/>
              </a:ext>
            </a:extLst>
          </p:cNvPr>
          <p:cNvPicPr>
            <a:picLocks noChangeAspect="1"/>
          </p:cNvPicPr>
          <p:nvPr/>
        </p:nvPicPr>
        <p:blipFill>
          <a:blip r:embed="rId2"/>
          <a:stretch>
            <a:fillRect/>
          </a:stretch>
        </p:blipFill>
        <p:spPr>
          <a:xfrm>
            <a:off x="3476259" y="1690971"/>
            <a:ext cx="5239481" cy="473458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9" name="图片 8">
            <a:extLst>
              <a:ext uri="{FF2B5EF4-FFF2-40B4-BE49-F238E27FC236}">
                <a16:creationId xmlns:a16="http://schemas.microsoft.com/office/drawing/2014/main" id="{4A32CC31-5D46-4425-971A-026AA642B564}"/>
              </a:ext>
            </a:extLst>
          </p:cNvPr>
          <p:cNvPicPr>
            <a:picLocks noChangeAspect="1"/>
          </p:cNvPicPr>
          <p:nvPr/>
        </p:nvPicPr>
        <p:blipFill>
          <a:blip r:embed="rId3"/>
          <a:stretch>
            <a:fillRect/>
          </a:stretch>
        </p:blipFill>
        <p:spPr>
          <a:xfrm>
            <a:off x="413052" y="1379836"/>
            <a:ext cx="5210902" cy="5258534"/>
          </a:xfrm>
          <a:prstGeom prst="rect">
            <a:avLst/>
          </a:prstGeom>
        </p:spPr>
      </p:pic>
      <p:pic>
        <p:nvPicPr>
          <p:cNvPr id="11" name="图片 10">
            <a:extLst>
              <a:ext uri="{FF2B5EF4-FFF2-40B4-BE49-F238E27FC236}">
                <a16:creationId xmlns:a16="http://schemas.microsoft.com/office/drawing/2014/main" id="{AB25DD43-68AD-4D0A-AEEE-B891404F5187}"/>
              </a:ext>
            </a:extLst>
          </p:cNvPr>
          <p:cNvPicPr>
            <a:picLocks noChangeAspect="1"/>
          </p:cNvPicPr>
          <p:nvPr/>
        </p:nvPicPr>
        <p:blipFill>
          <a:blip r:embed="rId4"/>
          <a:stretch>
            <a:fillRect/>
          </a:stretch>
        </p:blipFill>
        <p:spPr>
          <a:xfrm>
            <a:off x="6568048" y="1360772"/>
            <a:ext cx="4407615" cy="5268066"/>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OC_GUID" val="{7146a6f6-881e-49d8-894d-5059c59493c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12847</TotalTime>
  <Words>778</Words>
  <Application>Microsoft Office PowerPoint</Application>
  <PresentationFormat>宽屏</PresentationFormat>
  <Paragraphs>71</Paragraphs>
  <Slides>12</Slides>
  <Notes>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12</vt:i4>
      </vt:variant>
    </vt:vector>
  </HeadingPairs>
  <TitlesOfParts>
    <vt:vector size="23" baseType="lpstr">
      <vt:lpstr>等线</vt:lpstr>
      <vt:lpstr>黑体</vt:lpstr>
      <vt:lpstr>华康俪金黑W8(P)</vt:lpstr>
      <vt:lpstr>宋体</vt:lpstr>
      <vt:lpstr>Arial</vt:lpstr>
      <vt:lpstr>Bahnschrift Condensed</vt:lpstr>
      <vt:lpstr>Cambria Math</vt:lpstr>
      <vt:lpstr>Gill Sans Ultra Bold</vt:lpstr>
      <vt:lpstr>Times New Roman</vt:lpstr>
      <vt:lpstr>Wingdings</vt:lpstr>
      <vt:lpstr>Office 主题​​</vt:lpstr>
      <vt:lpstr>PowerPoint 演示文稿</vt:lpstr>
      <vt:lpstr>PowerPoint 演示文稿</vt:lpstr>
      <vt:lpstr>Introduction</vt:lpstr>
      <vt:lpstr>Method</vt:lpstr>
      <vt:lpstr>Method</vt:lpstr>
      <vt:lpstr>Method</vt:lpstr>
      <vt:lpstr>Method</vt:lpstr>
      <vt:lpstr>Experiments</vt:lpstr>
      <vt:lpstr>Experiments</vt:lpstr>
      <vt:lpstr>Experiments</vt:lpstr>
      <vt:lpstr>Experiments</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刘 思进</cp:lastModifiedBy>
  <cp:revision>1496</cp:revision>
  <dcterms:created xsi:type="dcterms:W3CDTF">2017-04-22T07:59:00Z</dcterms:created>
  <dcterms:modified xsi:type="dcterms:W3CDTF">2021-09-14T13:03:21Z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